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handoutMasterIdLst>
    <p:handoutMasterId r:id="rId62"/>
  </p:handoutMasterIdLst>
  <p:sldIdLst>
    <p:sldId id="269" r:id="rId2"/>
    <p:sldId id="268" r:id="rId3"/>
    <p:sldId id="270" r:id="rId4"/>
    <p:sldId id="337" r:id="rId5"/>
    <p:sldId id="271" r:id="rId6"/>
    <p:sldId id="272" r:id="rId7"/>
    <p:sldId id="273" r:id="rId8"/>
    <p:sldId id="274" r:id="rId9"/>
    <p:sldId id="275" r:id="rId10"/>
    <p:sldId id="285" r:id="rId11"/>
    <p:sldId id="276" r:id="rId12"/>
    <p:sldId id="319" r:id="rId13"/>
    <p:sldId id="277" r:id="rId14"/>
    <p:sldId id="279" r:id="rId15"/>
    <p:sldId id="320" r:id="rId16"/>
    <p:sldId id="280" r:id="rId17"/>
    <p:sldId id="321" r:id="rId18"/>
    <p:sldId id="338" r:id="rId19"/>
    <p:sldId id="282" r:id="rId20"/>
    <p:sldId id="286" r:id="rId21"/>
    <p:sldId id="284" r:id="rId22"/>
    <p:sldId id="292" r:id="rId23"/>
    <p:sldId id="287" r:id="rId24"/>
    <p:sldId id="295" r:id="rId25"/>
    <p:sldId id="289" r:id="rId26"/>
    <p:sldId id="296" r:id="rId27"/>
    <p:sldId id="297" r:id="rId28"/>
    <p:sldId id="298" r:id="rId29"/>
    <p:sldId id="299" r:id="rId30"/>
    <p:sldId id="300" r:id="rId31"/>
    <p:sldId id="334" r:id="rId32"/>
    <p:sldId id="301" r:id="rId33"/>
    <p:sldId id="322" r:id="rId34"/>
    <p:sldId id="303" r:id="rId35"/>
    <p:sldId id="323" r:id="rId36"/>
    <p:sldId id="304" r:id="rId37"/>
    <p:sldId id="305" r:id="rId38"/>
    <p:sldId id="306" r:id="rId39"/>
    <p:sldId id="340" r:id="rId40"/>
    <p:sldId id="326" r:id="rId41"/>
    <p:sldId id="310" r:id="rId42"/>
    <p:sldId id="324" r:id="rId43"/>
    <p:sldId id="325" r:id="rId44"/>
    <p:sldId id="311" r:id="rId45"/>
    <p:sldId id="329" r:id="rId46"/>
    <p:sldId id="341" r:id="rId47"/>
    <p:sldId id="342" r:id="rId48"/>
    <p:sldId id="343" r:id="rId49"/>
    <p:sldId id="330" r:id="rId50"/>
    <p:sldId id="314" r:id="rId51"/>
    <p:sldId id="315" r:id="rId52"/>
    <p:sldId id="331" r:id="rId53"/>
    <p:sldId id="344" r:id="rId54"/>
    <p:sldId id="345" r:id="rId55"/>
    <p:sldId id="316" r:id="rId56"/>
    <p:sldId id="335" r:id="rId57"/>
    <p:sldId id="317" r:id="rId58"/>
    <p:sldId id="318" r:id="rId59"/>
    <p:sldId id="339" r:id="rId60"/>
  </p:sldIdLst>
  <p:sldSz cx="9144000" cy="5143500" type="screen16x9"/>
  <p:notesSz cx="6858000" cy="9144000"/>
  <p:custDataLst>
    <p:tags r:id="rId63"/>
  </p:custDataLst>
  <p:defaultTextStyle>
    <a:defPPr>
      <a:defRPr lang="en-US"/>
    </a:defPPr>
    <a:lvl1pPr algn="l" rtl="0" fontAlgn="base">
      <a:spcBef>
        <a:spcPct val="0"/>
      </a:spcBef>
      <a:spcAft>
        <a:spcPct val="0"/>
      </a:spcAft>
      <a:defRPr kumimoji="1" sz="2400" kern="1200">
        <a:solidFill>
          <a:schemeClr val="tx1"/>
        </a:solidFill>
        <a:latin typeface="Verdana" pitchFamily="34" charset="0"/>
        <a:ea typeface="+mn-ea"/>
        <a:cs typeface="+mn-cs"/>
      </a:defRPr>
    </a:lvl1pPr>
    <a:lvl2pPr marL="457200" algn="l" rtl="0" fontAlgn="base">
      <a:spcBef>
        <a:spcPct val="0"/>
      </a:spcBef>
      <a:spcAft>
        <a:spcPct val="0"/>
      </a:spcAft>
      <a:defRPr kumimoji="1" sz="2400" kern="1200">
        <a:solidFill>
          <a:schemeClr val="tx1"/>
        </a:solidFill>
        <a:latin typeface="Verdana" pitchFamily="34" charset="0"/>
        <a:ea typeface="+mn-ea"/>
        <a:cs typeface="+mn-cs"/>
      </a:defRPr>
    </a:lvl2pPr>
    <a:lvl3pPr marL="914400" algn="l" rtl="0" fontAlgn="base">
      <a:spcBef>
        <a:spcPct val="0"/>
      </a:spcBef>
      <a:spcAft>
        <a:spcPct val="0"/>
      </a:spcAft>
      <a:defRPr kumimoji="1" sz="2400" kern="1200">
        <a:solidFill>
          <a:schemeClr val="tx1"/>
        </a:solidFill>
        <a:latin typeface="Verdana" pitchFamily="34" charset="0"/>
        <a:ea typeface="+mn-ea"/>
        <a:cs typeface="+mn-cs"/>
      </a:defRPr>
    </a:lvl3pPr>
    <a:lvl4pPr marL="1371600" algn="l" rtl="0" fontAlgn="base">
      <a:spcBef>
        <a:spcPct val="0"/>
      </a:spcBef>
      <a:spcAft>
        <a:spcPct val="0"/>
      </a:spcAft>
      <a:defRPr kumimoji="1" sz="2400" kern="1200">
        <a:solidFill>
          <a:schemeClr val="tx1"/>
        </a:solidFill>
        <a:latin typeface="Verdana" pitchFamily="34" charset="0"/>
        <a:ea typeface="+mn-ea"/>
        <a:cs typeface="+mn-cs"/>
      </a:defRPr>
    </a:lvl4pPr>
    <a:lvl5pPr marL="1828800" algn="l" rtl="0" fontAlgn="base">
      <a:spcBef>
        <a:spcPct val="0"/>
      </a:spcBef>
      <a:spcAft>
        <a:spcPct val="0"/>
      </a:spcAft>
      <a:defRPr kumimoji="1" sz="2400" kern="1200">
        <a:solidFill>
          <a:schemeClr val="tx1"/>
        </a:solidFill>
        <a:latin typeface="Verdana" pitchFamily="34" charset="0"/>
        <a:ea typeface="+mn-ea"/>
        <a:cs typeface="+mn-cs"/>
      </a:defRPr>
    </a:lvl5pPr>
    <a:lvl6pPr marL="2286000" algn="l" defTabSz="914400" rtl="0" eaLnBrk="1" latinLnBrk="0" hangingPunct="1">
      <a:defRPr kumimoji="1" sz="2400" kern="1200">
        <a:solidFill>
          <a:schemeClr val="tx1"/>
        </a:solidFill>
        <a:latin typeface="Verdana" pitchFamily="34" charset="0"/>
        <a:ea typeface="+mn-ea"/>
        <a:cs typeface="+mn-cs"/>
      </a:defRPr>
    </a:lvl6pPr>
    <a:lvl7pPr marL="2743200" algn="l" defTabSz="914400" rtl="0" eaLnBrk="1" latinLnBrk="0" hangingPunct="1">
      <a:defRPr kumimoji="1" sz="2400" kern="1200">
        <a:solidFill>
          <a:schemeClr val="tx1"/>
        </a:solidFill>
        <a:latin typeface="Verdana" pitchFamily="34" charset="0"/>
        <a:ea typeface="+mn-ea"/>
        <a:cs typeface="+mn-cs"/>
      </a:defRPr>
    </a:lvl7pPr>
    <a:lvl8pPr marL="3200400" algn="l" defTabSz="914400" rtl="0" eaLnBrk="1" latinLnBrk="0" hangingPunct="1">
      <a:defRPr kumimoji="1" sz="2400" kern="1200">
        <a:solidFill>
          <a:schemeClr val="tx1"/>
        </a:solidFill>
        <a:latin typeface="Verdana" pitchFamily="34" charset="0"/>
        <a:ea typeface="+mn-ea"/>
        <a:cs typeface="+mn-cs"/>
      </a:defRPr>
    </a:lvl8pPr>
    <a:lvl9pPr marL="3657600" algn="l" defTabSz="914400" rtl="0" eaLnBrk="1" latinLnBrk="0" hangingPunct="1">
      <a:defRPr kumimoji="1"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99CCFF"/>
    <a:srgbClr val="808080"/>
    <a:srgbClr val="FFFFFF"/>
    <a:srgbClr val="FFCC00"/>
    <a:srgbClr val="CC6600"/>
    <a:srgbClr val="996633"/>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71857" autoAdjust="0"/>
  </p:normalViewPr>
  <p:slideViewPr>
    <p:cSldViewPr>
      <p:cViewPr varScale="1">
        <p:scale>
          <a:sx n="111" d="100"/>
          <a:sy n="111" d="100"/>
        </p:scale>
        <p:origin x="-1632" y="-90"/>
      </p:cViewPr>
      <p:guideLst>
        <p:guide orient="horz" pos="1620"/>
        <p:guide pos="2880"/>
      </p:guideLst>
    </p:cSldViewPr>
  </p:slideViewPr>
  <p:outlineViewPr>
    <p:cViewPr>
      <p:scale>
        <a:sx n="33" d="100"/>
        <a:sy n="33" d="100"/>
      </p:scale>
      <p:origin x="0" y="110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9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45" charset="0"/>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45" charset="0"/>
              </a:defRPr>
            </a:lvl1pPr>
          </a:lstStyle>
          <a:p>
            <a:pPr>
              <a:defRPr/>
            </a:pPr>
            <a:fld id="{943430B6-C780-4C47-9DEA-6A3F9CF98E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4099"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200">
                <a:latin typeface="Verdana" pitchFamily="45" charset="0"/>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kumimoji="0" sz="1200">
                <a:latin typeface="Verdana" pitchFamily="45" charset="0"/>
              </a:defRPr>
            </a:lvl1pPr>
          </a:lstStyle>
          <a:p>
            <a:pPr>
              <a:defRPr/>
            </a:pPr>
            <a:fld id="{F9353289-E0B8-4364-A19A-B07D238AFC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ヒラギノ角ゴ Pro W3"/>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ヒラギノ角ゴ Pro W3"/>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ヒラギノ角ゴ Pro W3"/>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3" name="Notes Placeholder 2"/>
          <p:cNvSpPr>
            <a:spLocks noGrp="1"/>
          </p:cNvSpPr>
          <p:nvPr>
            <p:ph type="body" idx="1"/>
          </p:nvPr>
        </p:nvSpPr>
        <p:spPr>
          <a:noFill/>
          <a:ln/>
        </p:spPr>
        <p:txBody>
          <a:bodyPr/>
          <a:lstStyle/>
          <a:p>
            <a:r>
              <a:rPr lang="en-US" smtClean="0">
                <a:latin typeface="+mn-lt"/>
                <a:ea typeface="Verdana" pitchFamily="34" charset="0"/>
                <a:cs typeface="Verdana" pitchFamily="34" charset="0"/>
              </a:rPr>
              <a:t>I’m Nathan Reed, a rendering programmer at Sucker Punch Productions in Bellevue, WA, and I’m going to speak today about a couple of new ambient occlusion techniques we used in our recent game, Infamous 2.</a:t>
            </a:r>
          </a:p>
        </p:txBody>
      </p:sp>
      <p:sp>
        <p:nvSpPr>
          <p:cNvPr id="7171" name="Slide Number Placeholder 3"/>
          <p:cNvSpPr>
            <a:spLocks noGrp="1"/>
          </p:cNvSpPr>
          <p:nvPr>
            <p:ph type="sldNum" sz="quarter" idx="5"/>
          </p:nvPr>
        </p:nvSpPr>
        <p:spPr>
          <a:noFill/>
        </p:spPr>
        <p:txBody>
          <a:bodyPr/>
          <a:lstStyle/>
          <a:p>
            <a:fld id="{213D945B-EE4E-4F41-9F88-4426EE04EAE1}" type="slidenum">
              <a:rPr lang="en-US" smtClean="0">
                <a:latin typeface="Verdana" pitchFamily="34" charset="0"/>
              </a:rPr>
              <a:pPr/>
              <a:t>1</a:t>
            </a:fld>
            <a:endParaRPr lang="en-US" smtClean="0">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a diagram of the occlusion samples surrounding the car.  Each cone represents one voxel of the texture, and as you can see, the cones points toward the car, getting wider the closer they are.</a:t>
            </a:r>
            <a:endParaRPr lang="en-US" smtClean="0">
              <a:latin typeface="+mj-lt"/>
              <a:ea typeface="ヒラギノ角ゴ Pro W3"/>
              <a:cs typeface="ヒラギノ角ゴ Pro W3"/>
            </a:endParaRPr>
          </a:p>
        </p:txBody>
      </p:sp>
      <p:sp>
        <p:nvSpPr>
          <p:cNvPr id="25603" name="Slide Number Placeholder 3"/>
          <p:cNvSpPr>
            <a:spLocks noGrp="1"/>
          </p:cNvSpPr>
          <p:nvPr>
            <p:ph type="sldNum" sz="quarter" idx="5"/>
          </p:nvPr>
        </p:nvSpPr>
        <p:spPr>
          <a:noFill/>
        </p:spPr>
        <p:txBody>
          <a:bodyPr/>
          <a:lstStyle/>
          <a:p>
            <a:fld id="{CAE6D4B9-03EF-4A59-8764-5D6E5E25311C}" type="slidenum">
              <a:rPr lang="en-US" smtClean="0">
                <a:latin typeface="Verdana" pitchFamily="34" charset="0"/>
              </a:rPr>
              <a:pPr/>
              <a:t>10</a:t>
            </a:fld>
            <a:endParaRPr lang="en-US" smtClean="0">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All of this gets built offline by our tools in a pretty straightforward way.  For each voxel, we put the camera at the voxel center and render the car into a small cubemap. Then we pull that cubemap back and work out the centroid of the drawn pixels, in 3D, with solid angle weighting.  Then we count how many pixels were drawn, again with solid angle weighting, to get the occluded fraction of the hemisphere.</a:t>
            </a:r>
          </a:p>
        </p:txBody>
      </p:sp>
      <p:sp>
        <p:nvSpPr>
          <p:cNvPr id="27651" name="Slide Number Placeholder 3"/>
          <p:cNvSpPr>
            <a:spLocks noGrp="1"/>
          </p:cNvSpPr>
          <p:nvPr>
            <p:ph type="sldNum" sz="quarter" idx="5"/>
          </p:nvPr>
        </p:nvSpPr>
        <p:spPr>
          <a:noFill/>
        </p:spPr>
        <p:txBody>
          <a:bodyPr/>
          <a:lstStyle/>
          <a:p>
            <a:fld id="{CFA4E6D9-E411-47F5-8A42-FB742E3800B1}" type="slidenum">
              <a:rPr lang="en-US" smtClean="0">
                <a:latin typeface="Verdana" pitchFamily="34" charset="0"/>
              </a:rPr>
              <a:pPr/>
              <a:t>11</a:t>
            </a:fld>
            <a:endParaRPr lang="en-US" smtClean="0">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this process schematically.  There’s an example of the cubemap as seen from one particular voxel.  We pull back that cubemap, use the centroid of the drawn pixels to get the cone axis, and count the number of drawn pixels to get its width, as a fraction of the hemisphere.</a:t>
            </a:r>
          </a:p>
        </p:txBody>
      </p:sp>
      <p:sp>
        <p:nvSpPr>
          <p:cNvPr id="29699" name="Slide Number Placeholder 3"/>
          <p:cNvSpPr>
            <a:spLocks noGrp="1"/>
          </p:cNvSpPr>
          <p:nvPr>
            <p:ph type="sldNum" sz="quarter" idx="5"/>
          </p:nvPr>
        </p:nvSpPr>
        <p:spPr>
          <a:noFill/>
        </p:spPr>
        <p:txBody>
          <a:bodyPr/>
          <a:lstStyle/>
          <a:p>
            <a:fld id="{1948ACC6-CF21-4A9E-968A-6CAF7B2C0152}" type="slidenum">
              <a:rPr lang="en-US" smtClean="0">
                <a:latin typeface="Verdana" pitchFamily="34" charset="0"/>
              </a:rPr>
              <a:pPr/>
              <a:t>12</a:t>
            </a:fld>
            <a:endParaRPr lang="en-US" smtClean="0">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That was the precomputed part of it.  Now </a:t>
            </a:r>
            <a:r>
              <a:rPr lang="en-US" smtClean="0">
                <a:latin typeface="+mj-lt"/>
                <a:ea typeface="ヒラギノ角ゴ Pro W3"/>
                <a:cs typeface="ヒラギノ角ゴ Pro W3"/>
              </a:rPr>
              <a:t>in real-time </a:t>
            </a:r>
            <a:r>
              <a:rPr lang="en-US" smtClean="0">
                <a:latin typeface="+mj-lt"/>
                <a:ea typeface="ヒラギノ角ゴ Pro W3"/>
                <a:cs typeface="ヒラギノ角ゴ Pro W3"/>
              </a:rPr>
              <a:t>we </a:t>
            </a:r>
            <a:r>
              <a:rPr lang="en-US" smtClean="0">
                <a:latin typeface="+mj-lt"/>
                <a:ea typeface="ヒラギノ角ゴ Pro W3"/>
                <a:cs typeface="ヒラギノ角ゴ Pro W3"/>
              </a:rPr>
              <a:t>need to apply this.  It’s exactly like a light in deferred shading: we draw the bounding box of the field and in the pixel shader, we sample the G-buffer to get the world-space position and normal vector of the shaded point.  All the usual deferred-shading optimizations can be used, such as stencil </a:t>
            </a:r>
            <a:r>
              <a:rPr lang="en-US" smtClean="0">
                <a:latin typeface="+mj-lt"/>
                <a:ea typeface="ヒラギノ角ゴ Pro W3"/>
                <a:cs typeface="ヒラギノ角ゴ Pro W3"/>
              </a:rPr>
              <a:t>masking or depth </a:t>
            </a:r>
            <a:r>
              <a:rPr lang="en-US" smtClean="0">
                <a:latin typeface="+mj-lt"/>
                <a:ea typeface="ヒラギノ角ゴ Pro W3"/>
                <a:cs typeface="ヒラギノ角ゴ Pro W3"/>
              </a:rPr>
              <a:t>bounds </a:t>
            </a:r>
            <a:r>
              <a:rPr lang="en-US" smtClean="0">
                <a:latin typeface="+mj-lt"/>
                <a:ea typeface="ヒラギノ角ゴ Pro W3"/>
                <a:cs typeface="ヒラギノ角ゴ Pro W3"/>
              </a:rPr>
              <a:t>tests.</a:t>
            </a:r>
            <a:endParaRPr lang="en-US" smtClean="0">
              <a:latin typeface="+mj-lt"/>
              <a:ea typeface="ヒラギノ角ゴ Pro W3"/>
              <a:cs typeface="ヒラギノ角ゴ Pro W3"/>
            </a:endParaRPr>
          </a:p>
          <a:p>
            <a:endParaRPr lang="en-US" smtClean="0">
              <a:latin typeface="+mj-lt"/>
              <a:ea typeface="ヒラギノ角ゴ Pro W3"/>
              <a:cs typeface="ヒラギノ角ゴ Pro W3"/>
            </a:endParaRPr>
          </a:p>
          <a:p>
            <a:r>
              <a:rPr lang="en-US" smtClean="0">
                <a:latin typeface="+mj-lt"/>
                <a:ea typeface="ヒラギノ角ゴ Pro W3"/>
                <a:cs typeface="ヒラギノ角ゴ Pro W3"/>
              </a:rPr>
              <a:t>Once </a:t>
            </a:r>
            <a:r>
              <a:rPr lang="en-US" smtClean="0">
                <a:latin typeface="+mj-lt"/>
                <a:ea typeface="ヒラギノ角ゴ Pro W3"/>
                <a:cs typeface="ヒラギノ角ゴ Pro W3"/>
              </a:rPr>
              <a:t>we have the world position, we transform that into the local space of the field, sample the volume texture to get the occlusion vector and cone width, and transform the occlusion vector back into world space.</a:t>
            </a:r>
          </a:p>
        </p:txBody>
      </p:sp>
      <p:sp>
        <p:nvSpPr>
          <p:cNvPr id="31747" name="Slide Number Placeholder 3"/>
          <p:cNvSpPr>
            <a:spLocks noGrp="1"/>
          </p:cNvSpPr>
          <p:nvPr>
            <p:ph type="sldNum" sz="quarter" idx="5"/>
          </p:nvPr>
        </p:nvSpPr>
        <p:spPr>
          <a:noFill/>
        </p:spPr>
        <p:txBody>
          <a:bodyPr/>
          <a:lstStyle/>
          <a:p>
            <a:fld id="{5E691A6B-242F-419A-A41E-7282D4106767}" type="slidenum">
              <a:rPr lang="en-US" smtClean="0">
                <a:latin typeface="Verdana" pitchFamily="34" charset="0"/>
              </a:rPr>
              <a:pPr/>
              <a:t>13</a:t>
            </a:fld>
            <a:endParaRPr lang="en-US" smtClean="0">
              <a:latin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Finally, we estimate the AO for the pixel according to this equation, which uses the normal of the target surface and the occlusion vector and width retrieved from the texture.  Strength here is an artist parameter that controls how dark the AO gets.  It can also be used to fade out the AO fields as they get far away, for LOD.</a:t>
            </a:r>
          </a:p>
          <a:p>
            <a:endParaRPr lang="en-US" smtClean="0">
              <a:latin typeface="+mj-lt"/>
              <a:ea typeface="ヒラギノ角ゴ Pro W3"/>
              <a:cs typeface="ヒラギノ角ゴ Pro W3"/>
            </a:endParaRPr>
          </a:p>
          <a:p>
            <a:r>
              <a:rPr lang="en-US" smtClean="0">
                <a:latin typeface="+mj-lt"/>
                <a:ea typeface="ヒラギノ角ゴ Pro W3"/>
                <a:cs typeface="ヒラギノ角ゴ Pro W3"/>
              </a:rPr>
              <a:t>The saturate factor on the end of this equation deserves a little explanation.</a:t>
            </a:r>
          </a:p>
        </p:txBody>
      </p:sp>
      <p:sp>
        <p:nvSpPr>
          <p:cNvPr id="34819" name="Slide Number Placeholder 3"/>
          <p:cNvSpPr>
            <a:spLocks noGrp="1"/>
          </p:cNvSpPr>
          <p:nvPr>
            <p:ph type="sldNum" sz="quarter" idx="5"/>
          </p:nvPr>
        </p:nvSpPr>
        <p:spPr>
          <a:noFill/>
        </p:spPr>
        <p:txBody>
          <a:bodyPr/>
          <a:lstStyle/>
          <a:p>
            <a:fld id="{2E4B81A3-046A-4CAB-928A-08D9E76D4046}" type="slidenum">
              <a:rPr lang="en-US" smtClean="0">
                <a:latin typeface="Verdana" pitchFamily="34" charset="0"/>
              </a:rPr>
              <a:pPr/>
              <a:t>14</a:t>
            </a:fld>
            <a:endParaRPr lang="en-US" smtClean="0">
              <a:latin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a diagram of </a:t>
            </a:r>
            <a:r>
              <a:rPr lang="en-US" smtClean="0">
                <a:latin typeface="+mj-lt"/>
                <a:ea typeface="ヒラギノ角ゴ Pro W3"/>
                <a:cs typeface="ヒラギノ角ゴ Pro W3"/>
              </a:rPr>
              <a:t>what that term does.  </a:t>
            </a:r>
            <a:r>
              <a:rPr lang="en-US" smtClean="0">
                <a:latin typeface="+mj-lt"/>
                <a:ea typeface="ヒラギノ角ゴ Pro W3"/>
                <a:cs typeface="ヒラギノ角ゴ Pro W3"/>
              </a:rPr>
              <a:t>It’s approximating the fraction of overlap between the occlusion cone and the normal hemisphere.  The cone might not entirely be within the hemisphere, in which case we shouldn’t apply the entire occlusion value. Previous approaches used a more complicated function or a lookup table here, but we just approximate it by this clamped linear ramp based on the dot product of the normal and occlusion vector, with slope based on the cone width.  It’s a very coarse approximation, but in my experience it works well.</a:t>
            </a:r>
          </a:p>
        </p:txBody>
      </p:sp>
      <p:sp>
        <p:nvSpPr>
          <p:cNvPr id="36867" name="Slide Number Placeholder 3"/>
          <p:cNvSpPr>
            <a:spLocks noGrp="1"/>
          </p:cNvSpPr>
          <p:nvPr>
            <p:ph type="sldNum" sz="quarter" idx="5"/>
          </p:nvPr>
        </p:nvSpPr>
        <p:spPr>
          <a:noFill/>
        </p:spPr>
        <p:txBody>
          <a:bodyPr/>
          <a:lstStyle/>
          <a:p>
            <a:fld id="{26121CC9-1318-4801-A0C1-5BCF96BB65F2}" type="slidenum">
              <a:rPr lang="en-US" smtClean="0">
                <a:latin typeface="Verdana" pitchFamily="34" charset="0"/>
              </a:rPr>
              <a:pPr/>
              <a:t>15</a:t>
            </a:fld>
            <a:endParaRPr lang="en-US" smtClean="0">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Once we have the AO </a:t>
            </a:r>
            <a:r>
              <a:rPr lang="en-US" smtClean="0">
                <a:latin typeface="+mj-lt"/>
                <a:ea typeface="ヒラギノ角ゴ Pro W3"/>
                <a:cs typeface="ヒラギノ角ゴ Pro W3"/>
              </a:rPr>
              <a:t>value, </a:t>
            </a:r>
            <a:r>
              <a:rPr lang="en-US" smtClean="0">
                <a:latin typeface="+mj-lt"/>
                <a:ea typeface="ヒラギノ角ゴ Pro W3"/>
                <a:cs typeface="ヒラギノ角ゴ Pro W3"/>
              </a:rPr>
              <a:t>we just multiplicatively blend it into the G-buffer’s AO channel.  We don’t do anything special to work around double-blending issues – in our use cases, we don’t typically have AO fields overlapping so much that this would be an issue.</a:t>
            </a:r>
          </a:p>
        </p:txBody>
      </p:sp>
      <p:sp>
        <p:nvSpPr>
          <p:cNvPr id="38915" name="Slide Number Placeholder 3"/>
          <p:cNvSpPr>
            <a:spLocks noGrp="1"/>
          </p:cNvSpPr>
          <p:nvPr>
            <p:ph type="sldNum" sz="quarter" idx="5"/>
          </p:nvPr>
        </p:nvSpPr>
        <p:spPr>
          <a:noFill/>
        </p:spPr>
        <p:txBody>
          <a:bodyPr/>
          <a:lstStyle/>
          <a:p>
            <a:fld id="{F6DAD31E-BA10-44FF-AB21-625DE7F66762}" type="slidenum">
              <a:rPr lang="en-US" smtClean="0">
                <a:latin typeface="Verdana" pitchFamily="34" charset="0"/>
              </a:rPr>
              <a:pPr/>
              <a:t>16</a:t>
            </a:fld>
            <a:endParaRPr lang="en-US" smtClean="0">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Now for some of the bothersome technical details.  The first issue is how large should we make the bounding box?  We used a procedure suggested by one of the references, the Malmer paper.  Here, the gray box is our car, or whatever source object, and the blue box is the AO field.  To get the AO field size, we start with the source object’s bounding box and expand it by pushing each face out a distance based on that face’s area.  The epsilon is a desired error – that is, the error due to cutting the AO field off at a finite distance (since it would ideally go on forever).</a:t>
            </a:r>
          </a:p>
        </p:txBody>
      </p:sp>
      <p:sp>
        <p:nvSpPr>
          <p:cNvPr id="55299" name="Slide Number Placeholder 3"/>
          <p:cNvSpPr>
            <a:spLocks noGrp="1"/>
          </p:cNvSpPr>
          <p:nvPr>
            <p:ph type="sldNum" sz="quarter" idx="5"/>
          </p:nvPr>
        </p:nvSpPr>
        <p:spPr>
          <a:noFill/>
        </p:spPr>
        <p:txBody>
          <a:bodyPr/>
          <a:lstStyle/>
          <a:p>
            <a:fld id="{CE68B2B8-413A-4102-BA7D-3DCCAA1586BE}" type="slidenum">
              <a:rPr lang="en-US" smtClean="0">
                <a:latin typeface="Verdana" pitchFamily="34" charset="0"/>
              </a:rPr>
              <a:pPr/>
              <a:t>17</a:t>
            </a:fld>
            <a:endParaRPr lang="en-US" smtClean="0">
              <a:latin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a:ln/>
        </p:spPr>
      </p:sp>
      <p:sp>
        <p:nvSpPr>
          <p:cNvPr id="139266"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We used an epsilon of 0.25, which is fairly generous but keeps the boxes from getting too large and costly to draw.</a:t>
            </a:r>
          </a:p>
          <a:p>
            <a:endParaRPr lang="en-US" smtClean="0">
              <a:latin typeface="+mj-lt"/>
              <a:ea typeface="ヒラギノ角ゴ Pro W3"/>
              <a:cs typeface="ヒラギノ角ゴ Pro W3"/>
            </a:endParaRPr>
          </a:p>
        </p:txBody>
      </p:sp>
      <p:sp>
        <p:nvSpPr>
          <p:cNvPr id="139267" name="Slide Number Placeholder 3"/>
          <p:cNvSpPr>
            <a:spLocks noGrp="1"/>
          </p:cNvSpPr>
          <p:nvPr>
            <p:ph type="sldNum" sz="quarter" idx="5"/>
          </p:nvPr>
        </p:nvSpPr>
        <p:spPr>
          <a:noFill/>
        </p:spPr>
        <p:txBody>
          <a:bodyPr/>
          <a:lstStyle/>
          <a:p>
            <a:fld id="{617825D7-BA3F-4F9B-8F3F-F0B9A830E0F6}" type="slidenum">
              <a:rPr lang="en-US" smtClean="0">
                <a:latin typeface="Verdana" pitchFamily="34" charset="0"/>
              </a:rPr>
              <a:pPr/>
              <a:t>18</a:t>
            </a:fld>
            <a:endParaRPr lang="en-US" smtClean="0">
              <a:latin typeface="Verdan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The texture size is chosen by the artist for each object.  The car was the largest one in our game, at 32x16x8.  Most other objects were only 8-16 voxels along each axis.</a:t>
            </a:r>
          </a:p>
          <a:p>
            <a:endParaRPr lang="en-US" smtClean="0">
              <a:latin typeface="+mj-lt"/>
              <a:ea typeface="ヒラギノ角ゴ Pro W3"/>
              <a:cs typeface="ヒラギノ角ゴ Pro W3"/>
            </a:endParaRPr>
          </a:p>
          <a:p>
            <a:r>
              <a:rPr lang="en-US" smtClean="0">
                <a:latin typeface="+mj-lt"/>
                <a:ea typeface="ヒラギノ角ゴ Pro W3"/>
                <a:cs typeface="ヒラギノ角ゴ Pro W3"/>
              </a:rPr>
              <a:t>We stored the textures in standard 8-bit RGBA format, with no DXT compression, and no mipmaps.  The trouble with compression is that because the voxels are pretty large, any DXT artifacts are just enormous and look terrible.  At the end of the day. the total texture size is about 2-16K per unique object.</a:t>
            </a:r>
          </a:p>
        </p:txBody>
      </p:sp>
      <p:sp>
        <p:nvSpPr>
          <p:cNvPr id="141315" name="Slide Number Placeholder 3"/>
          <p:cNvSpPr>
            <a:spLocks noGrp="1"/>
          </p:cNvSpPr>
          <p:nvPr>
            <p:ph type="sldNum" sz="quarter" idx="5"/>
          </p:nvPr>
        </p:nvSpPr>
        <p:spPr>
          <a:noFill/>
        </p:spPr>
        <p:txBody>
          <a:bodyPr/>
          <a:lstStyle/>
          <a:p>
            <a:fld id="{AA770E9D-512B-4687-8F46-623C5F5F9789}" type="slidenum">
              <a:rPr lang="en-US" smtClean="0">
                <a:latin typeface="Verdana" pitchFamily="34" charset="0"/>
              </a:rPr>
              <a:pPr/>
              <a:t>19</a:t>
            </a:fld>
            <a:endParaRPr lang="en-US" smtClean="0">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r>
              <a:rPr lang="en-US" smtClean="0">
                <a:latin typeface="+mn-lt"/>
                <a:ea typeface="ヒラギノ角ゴ Pro W3"/>
                <a:cs typeface="ヒラギノ角ゴ Pro W3"/>
              </a:rPr>
              <a:t>First of all, some background on our game: Infamous 2 is a PS3 exclusive, open-world game set in an urban environment.  We have a deferred-shading renderer, and like many game engines, it supports two main ambient occlusion (AO) technologies: static, per-vertex baked ambient occlusion, and screen-space ambient occlusion (SSAO).</a:t>
            </a:r>
          </a:p>
        </p:txBody>
      </p:sp>
      <p:sp>
        <p:nvSpPr>
          <p:cNvPr id="9219" name="Slide Number Placeholder 3"/>
          <p:cNvSpPr>
            <a:spLocks noGrp="1"/>
          </p:cNvSpPr>
          <p:nvPr>
            <p:ph type="sldNum" sz="quarter" idx="5"/>
          </p:nvPr>
        </p:nvSpPr>
        <p:spPr>
          <a:noFill/>
        </p:spPr>
        <p:txBody>
          <a:bodyPr/>
          <a:lstStyle/>
          <a:p>
            <a:fld id="{8B9D219A-4337-430A-BD03-243DFBB70F05}" type="slidenum">
              <a:rPr lang="en-US" smtClean="0">
                <a:latin typeface="Verdana" pitchFamily="34" charset="0"/>
              </a:rPr>
              <a:pPr/>
              <a:t>2</a:t>
            </a:fld>
            <a:endParaRPr lang="en-US" smtClean="0">
              <a:latin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Unfortunately, there are a few artifacts that show up with all this, and I’m going to talk about how we solved them.  The first you’ll notice with AO fields is that since the field cuts off at a finite distance, the occlusion doesn’t go all the way to zero at its edge, so you can see this very obvious box-shaped shadow around the car.</a:t>
            </a:r>
          </a:p>
        </p:txBody>
      </p:sp>
      <p:sp>
        <p:nvSpPr>
          <p:cNvPr id="145411" name="Slide Number Placeholder 3"/>
          <p:cNvSpPr>
            <a:spLocks noGrp="1"/>
          </p:cNvSpPr>
          <p:nvPr>
            <p:ph type="sldNum" sz="quarter" idx="5"/>
          </p:nvPr>
        </p:nvSpPr>
        <p:spPr>
          <a:noFill/>
        </p:spPr>
        <p:txBody>
          <a:bodyPr/>
          <a:lstStyle/>
          <a:p>
            <a:fld id="{437FB788-B710-4941-9D4B-DBC7AB5A7D1B}" type="slidenum">
              <a:rPr lang="en-US" smtClean="0">
                <a:latin typeface="Verdana" pitchFamily="34" charset="0"/>
              </a:rPr>
              <a:pPr/>
              <a:t>20</a:t>
            </a:fld>
            <a:endParaRPr lang="en-US" smtClean="0">
              <a:latin typeface="Verdan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We solve this in the simplest way possible, by just forcing all the alpha values (which are the occlusion cone widths) to be zero at the boundary.  We iterate over the edge voxels and find the </a:t>
            </a:r>
            <a:r>
              <a:rPr lang="en-US" smtClean="0">
                <a:latin typeface="+mj-lt"/>
                <a:ea typeface="ヒラギノ角ゴ Pro W3"/>
                <a:cs typeface="ヒラギノ角ゴ Pro W3"/>
              </a:rPr>
              <a:t>maximum alpha</a:t>
            </a:r>
            <a:r>
              <a:rPr lang="en-US" smtClean="0">
                <a:latin typeface="+mj-lt"/>
                <a:ea typeface="ヒラギノ角ゴ Pro W3"/>
                <a:cs typeface="ヒラギノ角ゴ Pro W3"/>
              </a:rPr>
              <a:t>, then linearly remap all the alphas to send that maximum to zero.  Here’s the equation to do that.</a:t>
            </a:r>
          </a:p>
        </p:txBody>
      </p:sp>
      <p:sp>
        <p:nvSpPr>
          <p:cNvPr id="148483" name="Slide Number Placeholder 3"/>
          <p:cNvSpPr>
            <a:spLocks noGrp="1"/>
          </p:cNvSpPr>
          <p:nvPr>
            <p:ph type="sldNum" sz="quarter" idx="5"/>
          </p:nvPr>
        </p:nvSpPr>
        <p:spPr>
          <a:noFill/>
        </p:spPr>
        <p:txBody>
          <a:bodyPr/>
          <a:lstStyle/>
          <a:p>
            <a:fld id="{483396D4-7773-4335-B9E9-9B312EA7556B}" type="slidenum">
              <a:rPr lang="en-US" smtClean="0">
                <a:latin typeface="Verdana" pitchFamily="34" charset="0"/>
              </a:rPr>
              <a:pPr/>
              <a:t>21</a:t>
            </a:fld>
            <a:endParaRPr lang="en-US" smtClean="0">
              <a:latin typeface="Verdan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So here’s before that fix…</a:t>
            </a:r>
          </a:p>
        </p:txBody>
      </p:sp>
      <p:sp>
        <p:nvSpPr>
          <p:cNvPr id="150531" name="Slide Number Placeholder 3"/>
          <p:cNvSpPr>
            <a:spLocks noGrp="1"/>
          </p:cNvSpPr>
          <p:nvPr>
            <p:ph type="sldNum" sz="quarter" idx="5"/>
          </p:nvPr>
        </p:nvSpPr>
        <p:spPr>
          <a:noFill/>
        </p:spPr>
        <p:txBody>
          <a:bodyPr/>
          <a:lstStyle/>
          <a:p>
            <a:fld id="{AA671EA5-3242-4376-B468-101D93132ADD}" type="slidenum">
              <a:rPr lang="en-US" smtClean="0">
                <a:latin typeface="Verdana" pitchFamily="34" charset="0"/>
              </a:rPr>
              <a:pPr/>
              <a:t>22</a:t>
            </a:fld>
            <a:endParaRPr lang="en-US" smtClean="0">
              <a:latin typeface="Verdan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…and here’s after.  No more box.</a:t>
            </a:r>
          </a:p>
        </p:txBody>
      </p:sp>
      <p:sp>
        <p:nvSpPr>
          <p:cNvPr id="152579" name="Slide Number Placeholder 3"/>
          <p:cNvSpPr>
            <a:spLocks noGrp="1"/>
          </p:cNvSpPr>
          <p:nvPr>
            <p:ph type="sldNum" sz="quarter" idx="5"/>
          </p:nvPr>
        </p:nvSpPr>
        <p:spPr>
          <a:noFill/>
        </p:spPr>
        <p:txBody>
          <a:bodyPr/>
          <a:lstStyle/>
          <a:p>
            <a:fld id="{945E723A-A24C-4EC8-B8FF-C393BC378B89}" type="slidenum">
              <a:rPr lang="en-US" smtClean="0">
                <a:latin typeface="Verdana" pitchFamily="34" charset="0"/>
              </a:rPr>
              <a:pPr/>
              <a:t>23</a:t>
            </a:fld>
            <a:endParaRPr lang="en-US" smtClean="0">
              <a:latin typeface="Verdan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Another artifact we saw was getting occasional splotches of incorrect self-occlusion on the surface of the object.  The root cause of this is that the occlusion changes rapidly when you’re close to a surface, and the low voxel density doesn’t capture this well.</a:t>
            </a:r>
          </a:p>
          <a:p>
            <a:endParaRPr lang="en-US" smtClean="0">
              <a:latin typeface="+mj-lt"/>
              <a:ea typeface="ヒラギノ角ゴ Pro W3"/>
              <a:cs typeface="ヒラギノ角ゴ Pro W3"/>
            </a:endParaRPr>
          </a:p>
          <a:p>
            <a:r>
              <a:rPr lang="en-US" smtClean="0">
                <a:latin typeface="+mj-lt"/>
                <a:ea typeface="ヒラギノ角ゴ Pro W3"/>
                <a:cs typeface="ヒラギノ角ゴ Pro W3"/>
              </a:rPr>
              <a:t>Here’s the AO on the car.  Each of the circled areas contains a dark blotch of incorrect self-occlusion.</a:t>
            </a:r>
          </a:p>
        </p:txBody>
      </p:sp>
      <p:sp>
        <p:nvSpPr>
          <p:cNvPr id="156675" name="Slide Number Placeholder 3"/>
          <p:cNvSpPr>
            <a:spLocks noGrp="1"/>
          </p:cNvSpPr>
          <p:nvPr>
            <p:ph type="sldNum" sz="quarter" idx="5"/>
          </p:nvPr>
        </p:nvSpPr>
        <p:spPr>
          <a:noFill/>
        </p:spPr>
        <p:txBody>
          <a:bodyPr/>
          <a:lstStyle/>
          <a:p>
            <a:fld id="{2B6A656B-3A0E-4774-A45C-C7ED7BB979F5}" type="slidenum">
              <a:rPr lang="en-US" smtClean="0">
                <a:latin typeface="Verdana" pitchFamily="34" charset="0"/>
              </a:rPr>
              <a:pPr/>
              <a:t>24</a:t>
            </a:fld>
            <a:endParaRPr lang="en-US" smtClean="0">
              <a:latin typeface="Verdan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Ideally, the way I’d like to fix this is to detect voxels that are inside geometry and do some sort of fixup on them.  However, identifying interior voxels isn’t a trivial thing to do in 3D.  We can’t depend on our geometry </a:t>
            </a:r>
            <a:r>
              <a:rPr lang="en-US" smtClean="0">
                <a:latin typeface="+mj-lt"/>
                <a:ea typeface="ヒラギノ角ゴ Pro W3"/>
                <a:cs typeface="ヒラギノ角ゴ Pro W3"/>
              </a:rPr>
              <a:t>to be 2-manifold </a:t>
            </a:r>
            <a:r>
              <a:rPr lang="en-US" smtClean="0">
                <a:latin typeface="+mj-lt"/>
                <a:ea typeface="ヒラギノ角ゴ Pro W3"/>
                <a:cs typeface="ヒラギノ角ゴ Pro W3"/>
              </a:rPr>
              <a:t>or anything nice like that, so it’s not </a:t>
            </a:r>
            <a:r>
              <a:rPr lang="en-US" smtClean="0">
                <a:latin typeface="+mj-lt"/>
                <a:ea typeface="ヒラギノ角ゴ Pro W3"/>
                <a:cs typeface="ヒラギノ角ゴ Pro W3"/>
              </a:rPr>
              <a:t>that </a:t>
            </a:r>
            <a:r>
              <a:rPr lang="en-US" smtClean="0">
                <a:latin typeface="+mj-lt"/>
                <a:ea typeface="ヒラギノ角ゴ Pro W3"/>
                <a:cs typeface="ヒラギノ角ゴ Pro W3"/>
              </a:rPr>
              <a:t>easy to </a:t>
            </a:r>
            <a:r>
              <a:rPr lang="en-US" smtClean="0">
                <a:latin typeface="+mj-lt"/>
                <a:ea typeface="ヒラギノ角ゴ Pro W3"/>
                <a:cs typeface="ヒラギノ角ゴ Pro W3"/>
              </a:rPr>
              <a:t>define </a:t>
            </a:r>
            <a:r>
              <a:rPr lang="en-US" smtClean="0">
                <a:latin typeface="+mj-lt"/>
                <a:ea typeface="ヒラギノ角ゴ Pro W3"/>
                <a:cs typeface="ヒラギノ角ゴ Pro W3"/>
              </a:rPr>
              <a:t>what’s inside and what’s outside.</a:t>
            </a:r>
          </a:p>
          <a:p>
            <a:endParaRPr lang="en-US" smtClean="0">
              <a:latin typeface="+mj-lt"/>
              <a:ea typeface="ヒラギノ角ゴ Pro W3"/>
              <a:cs typeface="ヒラギノ角ゴ Pro W3"/>
            </a:endParaRPr>
          </a:p>
          <a:p>
            <a:r>
              <a:rPr lang="en-US" smtClean="0">
                <a:latin typeface="+mj-lt"/>
                <a:ea typeface="ヒラギノ角ゴ Pro W3"/>
                <a:cs typeface="ヒラギノ角ゴ Pro W3"/>
              </a:rPr>
              <a:t>So, I opted for a hack that fixes the worst of the problems in a simple way.  We just bias the sample point away from the receiving surface, </a:t>
            </a:r>
            <a:r>
              <a:rPr lang="en-US" smtClean="0">
                <a:latin typeface="+mj-lt"/>
                <a:ea typeface="ヒラギノ角ゴ Pro W3"/>
                <a:cs typeface="ヒラギノ角ゴ Pro W3"/>
              </a:rPr>
              <a:t>in real-time</a:t>
            </a:r>
            <a:r>
              <a:rPr lang="en-US" smtClean="0">
                <a:latin typeface="+mj-lt"/>
                <a:ea typeface="ヒラギノ角ゴ Pro W3"/>
                <a:cs typeface="ヒラギノ角ゴ Pro W3"/>
              </a:rPr>
              <a:t>.  </a:t>
            </a:r>
            <a:r>
              <a:rPr lang="en-US" smtClean="0">
                <a:latin typeface="+mj-lt"/>
                <a:ea typeface="ヒラギノ角ゴ Pro W3"/>
                <a:cs typeface="ヒラギノ角ゴ Pro W3"/>
              </a:rPr>
              <a:t>When we sample the volume texture, we push the sample point along the normal of the receiver by a fixed distance of half the size of a voxel.  This helps get the sample points away from problem areas.</a:t>
            </a:r>
          </a:p>
        </p:txBody>
      </p:sp>
      <p:sp>
        <p:nvSpPr>
          <p:cNvPr id="158723" name="Slide Number Placeholder 3"/>
          <p:cNvSpPr>
            <a:spLocks noGrp="1"/>
          </p:cNvSpPr>
          <p:nvPr>
            <p:ph type="sldNum" sz="quarter" idx="5"/>
          </p:nvPr>
        </p:nvSpPr>
        <p:spPr>
          <a:noFill/>
        </p:spPr>
        <p:txBody>
          <a:bodyPr/>
          <a:lstStyle/>
          <a:p>
            <a:fld id="{4B98524C-C815-458C-BFBB-656274B0B63A}" type="slidenum">
              <a:rPr lang="en-US" smtClean="0">
                <a:latin typeface="Verdana" pitchFamily="34" charset="0"/>
              </a:rPr>
              <a:pPr/>
              <a:t>25</a:t>
            </a:fld>
            <a:endParaRPr lang="en-US" smtClean="0">
              <a:latin typeface="Verdan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the AO channel before the fix…</a:t>
            </a:r>
          </a:p>
        </p:txBody>
      </p:sp>
      <p:sp>
        <p:nvSpPr>
          <p:cNvPr id="160771" name="Slide Number Placeholder 3"/>
          <p:cNvSpPr>
            <a:spLocks noGrp="1"/>
          </p:cNvSpPr>
          <p:nvPr>
            <p:ph type="sldNum" sz="quarter" idx="5"/>
          </p:nvPr>
        </p:nvSpPr>
        <p:spPr>
          <a:noFill/>
        </p:spPr>
        <p:txBody>
          <a:bodyPr/>
          <a:lstStyle/>
          <a:p>
            <a:fld id="{1D0DFCDF-1595-40C7-92A4-1D01B0354233}" type="slidenum">
              <a:rPr lang="en-US" smtClean="0">
                <a:latin typeface="Verdana" pitchFamily="34" charset="0"/>
              </a:rPr>
              <a:pPr/>
              <a:t>26</a:t>
            </a:fld>
            <a:endParaRPr lang="en-US" smtClean="0">
              <a:latin typeface="Verdan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…and after.  You can see that the areas of bad self-occlusion have vanished.  The AO under the car also got a little bit more contrasty, because the sample points on the ground are being pushed up toward the car.  In general, this normal biasing fixes problems, but it does occasionally create new problems.  Still, on balance we think it’s a win.</a:t>
            </a:r>
          </a:p>
        </p:txBody>
      </p:sp>
      <p:sp>
        <p:nvSpPr>
          <p:cNvPr id="162819" name="Slide Number Placeholder 3"/>
          <p:cNvSpPr>
            <a:spLocks noGrp="1"/>
          </p:cNvSpPr>
          <p:nvPr>
            <p:ph type="sldNum" sz="quarter" idx="5"/>
          </p:nvPr>
        </p:nvSpPr>
        <p:spPr>
          <a:noFill/>
        </p:spPr>
        <p:txBody>
          <a:bodyPr/>
          <a:lstStyle/>
          <a:p>
            <a:fld id="{BE092A24-C210-47FB-B78B-B059E996BACE}" type="slidenum">
              <a:rPr lang="en-US" smtClean="0">
                <a:latin typeface="Verdana" pitchFamily="34" charset="0"/>
              </a:rPr>
              <a:pPr/>
              <a:t>27</a:t>
            </a:fld>
            <a:endParaRPr lang="en-US" smtClean="0">
              <a:latin typeface="Verdana"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a:ln/>
        </p:spPr>
      </p:sp>
      <p:sp>
        <p:nvSpPr>
          <p:cNvPr id="164866"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That’s it for AO Fields.  Now I’m going to switch gears and talk about AO Decals, a variant of this technique.  Let’s begin with a video of it.  (The video is at http://reedbeta.com/gdc)</a:t>
            </a:r>
          </a:p>
          <a:p>
            <a:endParaRPr lang="en-US" smtClean="0">
              <a:latin typeface="+mj-lt"/>
              <a:ea typeface="ヒラギノ角ゴ Pro W3"/>
              <a:cs typeface="ヒラギノ角ゴ Pro W3"/>
            </a:endParaRPr>
          </a:p>
          <a:p>
            <a:r>
              <a:rPr lang="en-US" smtClean="0">
                <a:latin typeface="+mj-lt"/>
                <a:ea typeface="ヒラギノ角ゴ Pro W3"/>
                <a:cs typeface="ヒラギノ角ゴ Pro W3"/>
              </a:rPr>
              <a:t>Again, SSAO is disabled here, and there’s an AO decal on each of these windows.  I’m switching it on and off there, so you can see they’re producing those contact shadows around the window frames.  And again, with this electric meter, the AO decal is rendering those shadows around the side of the meter.</a:t>
            </a:r>
          </a:p>
        </p:txBody>
      </p:sp>
      <p:sp>
        <p:nvSpPr>
          <p:cNvPr id="164867" name="Slide Number Placeholder 3"/>
          <p:cNvSpPr>
            <a:spLocks noGrp="1"/>
          </p:cNvSpPr>
          <p:nvPr>
            <p:ph type="sldNum" sz="quarter" idx="5"/>
          </p:nvPr>
        </p:nvSpPr>
        <p:spPr>
          <a:noFill/>
        </p:spPr>
        <p:txBody>
          <a:bodyPr/>
          <a:lstStyle/>
          <a:p>
            <a:fld id="{98108E41-9007-4B93-870D-363C8E7D6C27}" type="slidenum">
              <a:rPr lang="en-US" smtClean="0">
                <a:latin typeface="Verdana" pitchFamily="34" charset="0"/>
              </a:rPr>
              <a:pPr/>
              <a:t>28</a:t>
            </a:fld>
            <a:endParaRPr lang="en-US" smtClean="0">
              <a:latin typeface="Verdan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a:ln/>
        </p:spPr>
      </p:sp>
      <p:sp>
        <p:nvSpPr>
          <p:cNvPr id="16691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As you saw, AO Decals are used for thin objects projecting from or embedded in a wall or floor.  They’re a thin, planar version of an AO Field.</a:t>
            </a:r>
          </a:p>
        </p:txBody>
      </p:sp>
      <p:sp>
        <p:nvSpPr>
          <p:cNvPr id="166915" name="Slide Number Placeholder 3"/>
          <p:cNvSpPr>
            <a:spLocks noGrp="1"/>
          </p:cNvSpPr>
          <p:nvPr>
            <p:ph type="sldNum" sz="quarter" idx="5"/>
          </p:nvPr>
        </p:nvSpPr>
        <p:spPr>
          <a:noFill/>
        </p:spPr>
        <p:txBody>
          <a:bodyPr/>
          <a:lstStyle/>
          <a:p>
            <a:fld id="{7C97B62C-B7D8-4C82-B727-88765AE902CC}" type="slidenum">
              <a:rPr lang="en-US" smtClean="0">
                <a:latin typeface="Verdana" pitchFamily="34" charset="0"/>
              </a:rPr>
              <a:pPr/>
              <a:t>29</a:t>
            </a:fld>
            <a:endParaRPr lang="en-US"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r>
              <a:rPr lang="en-US" smtClean="0">
                <a:latin typeface="+mn-lt"/>
                <a:ea typeface="ヒラギノ角ゴ Pro W3"/>
                <a:cs typeface="ヒラギノ角ゴ Pro W3"/>
              </a:rPr>
              <a:t>Static, baked AO is great when it works, but it has some drawbacks.  In order to get smaller-scale details in your AO, you may need to tessellate your meshes more than you’d like if you’re baking AO per-vertex; or if you’re store it in textures, they need a lot of memory to get enough resolution for fine detail, especially for a big, open-world environment.  And of course, with any baked approach you can’t move or change anything </a:t>
            </a:r>
            <a:r>
              <a:rPr lang="en-US" smtClean="0">
                <a:latin typeface="+mn-lt"/>
                <a:ea typeface="ヒラギノ角ゴ Pro W3"/>
                <a:cs typeface="ヒラギノ角ゴ Pro W3"/>
              </a:rPr>
              <a:t>in real-time</a:t>
            </a:r>
            <a:r>
              <a:rPr lang="en-US" smtClean="0">
                <a:latin typeface="+mn-lt"/>
                <a:ea typeface="ヒラギノ角ゴ Pro W3"/>
                <a:cs typeface="ヒラギノ角ゴ Pro W3"/>
              </a:rPr>
              <a:t>.</a:t>
            </a:r>
            <a:endParaRPr lang="en-US" smtClean="0">
              <a:latin typeface="+mn-lt"/>
              <a:ea typeface="ヒラギノ角ゴ Pro W3"/>
              <a:cs typeface="ヒラギノ角ゴ Pro W3"/>
            </a:endParaRPr>
          </a:p>
          <a:p>
            <a:endParaRPr lang="en-US" smtClean="0">
              <a:latin typeface="+mn-lt"/>
              <a:ea typeface="ヒラギノ角ゴ Pro W3"/>
              <a:cs typeface="ヒラギノ角ゴ Pro W3"/>
            </a:endParaRPr>
          </a:p>
          <a:p>
            <a:r>
              <a:rPr lang="en-US" smtClean="0">
                <a:latin typeface="+mn-lt"/>
                <a:ea typeface="ヒラギノ角ゴ Pro W3"/>
                <a:cs typeface="ヒラギノ角ゴ Pro W3"/>
              </a:rPr>
              <a:t>Therefore, baked AO is best-suited for very large-scale occlusion where both source and target are likely to be static, such as from a building onto the streets, alleys, and other buildings around it.  It’s not well-suited for smaller-scale occlusion or for things that may move around.</a:t>
            </a:r>
          </a:p>
        </p:txBody>
      </p:sp>
      <p:sp>
        <p:nvSpPr>
          <p:cNvPr id="11267" name="Slide Number Placeholder 3"/>
          <p:cNvSpPr>
            <a:spLocks noGrp="1"/>
          </p:cNvSpPr>
          <p:nvPr>
            <p:ph type="sldNum" sz="quarter" idx="5"/>
          </p:nvPr>
        </p:nvSpPr>
        <p:spPr>
          <a:noFill/>
        </p:spPr>
        <p:txBody>
          <a:bodyPr/>
          <a:lstStyle/>
          <a:p>
            <a:fld id="{81895047-D037-4877-BB0B-BD173FFDCEBC}" type="slidenum">
              <a:rPr lang="en-US" smtClean="0">
                <a:latin typeface="Verdana" pitchFamily="34" charset="0"/>
              </a:rPr>
              <a:pPr/>
              <a:t>3</a:t>
            </a:fld>
            <a:endParaRPr lang="en-US" smtClean="0">
              <a:latin typeface="Verdan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a:ln/>
        </p:spPr>
      </p:sp>
      <p:sp>
        <p:nvSpPr>
          <p:cNvPr id="16896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 instead of a volume texture, we use a 2D texture.  This texture is oriented parallel to the wall or floor, and we store occlusion values for four depth slices in the RGBA channels.  Unlike with AO Fields, we’re not storing any directional information, just an occlusion fraction for the hemisphere away from the wall.</a:t>
            </a:r>
          </a:p>
        </p:txBody>
      </p:sp>
      <p:sp>
        <p:nvSpPr>
          <p:cNvPr id="168963" name="Slide Number Placeholder 3"/>
          <p:cNvSpPr>
            <a:spLocks noGrp="1"/>
          </p:cNvSpPr>
          <p:nvPr>
            <p:ph type="sldNum" sz="quarter" idx="5"/>
          </p:nvPr>
        </p:nvSpPr>
        <p:spPr>
          <a:noFill/>
        </p:spPr>
        <p:txBody>
          <a:bodyPr/>
          <a:lstStyle/>
          <a:p>
            <a:fld id="{6B241DB9-3D2E-4651-A28E-78FFFF97A09E}" type="slidenum">
              <a:rPr lang="en-US" smtClean="0">
                <a:latin typeface="Verdana" pitchFamily="34" charset="0"/>
              </a:rPr>
              <a:pPr/>
              <a:t>30</a:t>
            </a:fld>
            <a:endParaRPr lang="en-US" smtClean="0">
              <a:latin typeface="Verdana"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a diagram of the depth slices.  Here’s a window, and I’ve added planes representing the four depth slices: red, green, blue, and alpha.</a:t>
            </a:r>
          </a:p>
        </p:txBody>
      </p:sp>
      <p:sp>
        <p:nvSpPr>
          <p:cNvPr id="171011" name="Slide Number Placeholder 3"/>
          <p:cNvSpPr>
            <a:spLocks noGrp="1"/>
          </p:cNvSpPr>
          <p:nvPr>
            <p:ph type="sldNum" sz="quarter" idx="5"/>
          </p:nvPr>
        </p:nvSpPr>
        <p:spPr>
          <a:noFill/>
        </p:spPr>
        <p:txBody>
          <a:bodyPr/>
          <a:lstStyle/>
          <a:p>
            <a:fld id="{C77755DF-9C87-479A-BDAC-0865EB08EEA9}" type="slidenum">
              <a:rPr lang="en-US" smtClean="0">
                <a:latin typeface="Verdana" pitchFamily="34" charset="0"/>
              </a:rPr>
              <a:pPr/>
              <a:t>31</a:t>
            </a:fld>
            <a:endParaRPr lang="en-US" smtClean="0">
              <a:latin typeface="Verdan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Eventually we’re going to end up with an occlusion sample at each texel on each of those four planes.  But first, I’m going to begin by rendering a heightmap of the source geometry, at the same resolution as the decal texture will eventually be.  This is just a parallel projection looking at the object from the front; we draw it in grayscale, with black at the back of the depth range and white at the front.  Then we use the heightmap to place our initial set of samples.  We take an AO sample at each texel just above the height rendered in the heightmap.  We’re doing this to try to make sure that we capture the AO at the surface well, since we know we’re going to evaluate it there.</a:t>
            </a:r>
          </a:p>
        </p:txBody>
      </p:sp>
      <p:sp>
        <p:nvSpPr>
          <p:cNvPr id="173059" name="Slide Number Placeholder 3"/>
          <p:cNvSpPr>
            <a:spLocks noGrp="1"/>
          </p:cNvSpPr>
          <p:nvPr>
            <p:ph type="sldNum" sz="quarter" idx="5"/>
          </p:nvPr>
        </p:nvSpPr>
        <p:spPr>
          <a:noFill/>
        </p:spPr>
        <p:txBody>
          <a:bodyPr/>
          <a:lstStyle/>
          <a:p>
            <a:fld id="{F774E045-269C-4732-84EC-36CFA93CEC62}" type="slidenum">
              <a:rPr lang="en-US" smtClean="0">
                <a:latin typeface="Verdana" pitchFamily="34" charset="0"/>
              </a:rPr>
              <a:pPr/>
              <a:t>32</a:t>
            </a:fld>
            <a:endParaRPr lang="en-US" smtClean="0">
              <a:latin typeface="Verdan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an example of the heightmap for that window, and here’s a diagram – this is a top view now – showing the sample points generated from the height field.  As you can see, they’re not all lined up with one of the depth slices.</a:t>
            </a:r>
          </a:p>
        </p:txBody>
      </p:sp>
      <p:sp>
        <p:nvSpPr>
          <p:cNvPr id="175107" name="Slide Number Placeholder 3"/>
          <p:cNvSpPr>
            <a:spLocks noGrp="1"/>
          </p:cNvSpPr>
          <p:nvPr>
            <p:ph type="sldNum" sz="quarter" idx="5"/>
          </p:nvPr>
        </p:nvSpPr>
        <p:spPr>
          <a:noFill/>
        </p:spPr>
        <p:txBody>
          <a:bodyPr/>
          <a:lstStyle/>
          <a:p>
            <a:fld id="{B1FA9EC3-8FC8-4D60-8F07-4CFEDE6F6AA6}" type="slidenum">
              <a:rPr lang="en-US" smtClean="0">
                <a:latin typeface="Verdana" pitchFamily="34" charset="0"/>
              </a:rPr>
              <a:pPr/>
              <a:t>33</a:t>
            </a:fld>
            <a:endParaRPr lang="en-US" smtClean="0">
              <a:latin typeface="Verdan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So the next step is to assign each of these samples to the nearest depth slice.  Note that there isn’t a depth slice at the very front of the depth range, since occlusion will always be zero there, so the four depth slices are positioned toward the back of the depth range.  Anyway, after we assign the heightmap samples to the nearest depth slice, we take additional occlusion samples up to the top of the depth range.</a:t>
            </a:r>
          </a:p>
        </p:txBody>
      </p:sp>
      <p:sp>
        <p:nvSpPr>
          <p:cNvPr id="177155" name="Slide Number Placeholder 3"/>
          <p:cNvSpPr>
            <a:spLocks noGrp="1"/>
          </p:cNvSpPr>
          <p:nvPr>
            <p:ph type="sldNum" sz="quarter" idx="5"/>
          </p:nvPr>
        </p:nvSpPr>
        <p:spPr>
          <a:noFill/>
        </p:spPr>
        <p:txBody>
          <a:bodyPr/>
          <a:lstStyle/>
          <a:p>
            <a:fld id="{C08B19D3-FDEA-4BD8-925B-74E7646CF36E}" type="slidenum">
              <a:rPr lang="en-US" smtClean="0">
                <a:latin typeface="Verdana" pitchFamily="34" charset="0"/>
              </a:rPr>
              <a:pPr/>
              <a:t>34</a:t>
            </a:fld>
            <a:endParaRPr lang="en-US" smtClean="0">
              <a:latin typeface="Verdan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a diagram showing the heightmap samples in blue, now snapped to the nearest depth layer, and the samples in green are the additional samples we take above each heightmap sample up to the top of the depth range.  We’re also going fill in the samples below the heightmap, but I’ll talk about that in a few more slides.</a:t>
            </a:r>
          </a:p>
        </p:txBody>
      </p:sp>
      <p:sp>
        <p:nvSpPr>
          <p:cNvPr id="179203" name="Slide Number Placeholder 3"/>
          <p:cNvSpPr>
            <a:spLocks noGrp="1"/>
          </p:cNvSpPr>
          <p:nvPr>
            <p:ph type="sldNum" sz="quarter" idx="5"/>
          </p:nvPr>
        </p:nvSpPr>
        <p:spPr>
          <a:noFill/>
        </p:spPr>
        <p:txBody>
          <a:bodyPr/>
          <a:lstStyle/>
          <a:p>
            <a:fld id="{A2A580FD-AC3E-48AA-B99F-5F3B1C8FE821}" type="slidenum">
              <a:rPr lang="en-US" smtClean="0">
                <a:latin typeface="Verdana" pitchFamily="34" charset="0"/>
              </a:rPr>
              <a:pPr/>
              <a:t>35</a:t>
            </a:fld>
            <a:endParaRPr lang="en-US" smtClean="0">
              <a:latin typeface="Verdan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a:ln/>
        </p:spPr>
      </p:sp>
      <p:sp>
        <p:nvSpPr>
          <p:cNvPr id="18227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Now when we apply the AO Decals in real-time, it’s almost the same as for AO Fields; again, we draw a box and run a pixel shader to evaluate the occlusion at each shaded point.  However, we now have no directional information, so the AO value becomes just 1 – strength </a:t>
            </a:r>
            <a:r>
              <a:rPr lang="en-US" smtClean="0">
                <a:latin typeface="+mj-lt"/>
                <a:ea typeface="ヒラギノ角ゴ Pro W3"/>
                <a:cs typeface="ヒラギノ角ゴ Pro W3"/>
              </a:rPr>
              <a:t>* </a:t>
            </a:r>
            <a:r>
              <a:rPr lang="en-US" smtClean="0">
                <a:latin typeface="+mj-lt"/>
                <a:ea typeface="ヒラギノ角ゴ Pro W3"/>
                <a:cs typeface="ヒラギノ角ゴ Pro W3"/>
              </a:rPr>
              <a:t>occlusion.</a:t>
            </a:r>
          </a:p>
        </p:txBody>
      </p:sp>
      <p:sp>
        <p:nvSpPr>
          <p:cNvPr id="182275" name="Slide Number Placeholder 3"/>
          <p:cNvSpPr>
            <a:spLocks noGrp="1"/>
          </p:cNvSpPr>
          <p:nvPr>
            <p:ph type="sldNum" sz="quarter" idx="5"/>
          </p:nvPr>
        </p:nvSpPr>
        <p:spPr>
          <a:noFill/>
        </p:spPr>
        <p:txBody>
          <a:bodyPr/>
          <a:lstStyle/>
          <a:p>
            <a:fld id="{56EE23DF-A3C1-479E-8D45-57BCB076C5FA}" type="slidenum">
              <a:rPr lang="en-US" smtClean="0">
                <a:latin typeface="Verdana" pitchFamily="34" charset="0"/>
              </a:rPr>
              <a:pPr/>
              <a:t>36</a:t>
            </a:fld>
            <a:endParaRPr lang="en-US" smtClean="0">
              <a:latin typeface="Verdan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a:ln/>
        </p:spPr>
      </p:sp>
      <p:sp>
        <p:nvSpPr>
          <p:cNvPr id="18432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Since we’re packing depth slices into RGBA, we no longer get hardware filtering along the depth axis, as we did with the volume textures.  So here’s a snippet of shader code for doing that filtering.  The idea is to calculate deltas from one depth slice to the next, then use the dot product to sum up the right amount of each delta.</a:t>
            </a:r>
          </a:p>
        </p:txBody>
      </p:sp>
      <p:sp>
        <p:nvSpPr>
          <p:cNvPr id="184323" name="Slide Number Placeholder 3"/>
          <p:cNvSpPr>
            <a:spLocks noGrp="1"/>
          </p:cNvSpPr>
          <p:nvPr>
            <p:ph type="sldNum" sz="quarter" idx="5"/>
          </p:nvPr>
        </p:nvSpPr>
        <p:spPr>
          <a:noFill/>
        </p:spPr>
        <p:txBody>
          <a:bodyPr/>
          <a:lstStyle/>
          <a:p>
            <a:fld id="{95634761-1CDD-4BA9-BBE8-F94A75492F6D}" type="slidenum">
              <a:rPr lang="en-US" smtClean="0">
                <a:latin typeface="Verdana" pitchFamily="34" charset="0"/>
              </a:rPr>
              <a:pPr/>
              <a:t>37</a:t>
            </a:fld>
            <a:endParaRPr lang="en-US" smtClean="0">
              <a:latin typeface="Verdan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a:ln/>
        </p:spPr>
      </p:sp>
      <p:sp>
        <p:nvSpPr>
          <p:cNvPr id="186370"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The bounding boxes for AO Decals are sized the same way as for AO Fields, but in this case we used an even higher epsilon, of 0.7.  It was particularly important for us to keep these boxes small because we often have an AO Decal on every window of a large building, and it’s important to keep them small to keep performance under control.</a:t>
            </a:r>
          </a:p>
          <a:p>
            <a:endParaRPr lang="en-US" smtClean="0">
              <a:latin typeface="+mj-lt"/>
              <a:ea typeface="ヒラギノ角ゴ Pro W3"/>
              <a:cs typeface="ヒラギノ角ゴ Pro W3"/>
            </a:endParaRPr>
          </a:p>
          <a:p>
            <a:r>
              <a:rPr lang="en-US" smtClean="0">
                <a:latin typeface="+mj-lt"/>
                <a:ea typeface="ヒラギノ角ゴ Pro W3"/>
                <a:cs typeface="ヒラギノ角ゴ Pro W3"/>
              </a:rPr>
              <a:t>The texture size for these is usually 64-128, and we use DXT5 compression.  That introduces some noise, but it’s at a small scale so it’s much less objectionable than it would be for AO Fields, and is often hidden by noise in the color textures, normal maps, etc.  At the end of the day, the textures are usually 4-16 K, so about the same size as for AO Fields.</a:t>
            </a:r>
          </a:p>
        </p:txBody>
      </p:sp>
      <p:sp>
        <p:nvSpPr>
          <p:cNvPr id="186371" name="Slide Number Placeholder 3"/>
          <p:cNvSpPr>
            <a:spLocks noGrp="1"/>
          </p:cNvSpPr>
          <p:nvPr>
            <p:ph type="sldNum" sz="quarter" idx="5"/>
          </p:nvPr>
        </p:nvSpPr>
        <p:spPr>
          <a:noFill/>
        </p:spPr>
        <p:txBody>
          <a:bodyPr/>
          <a:lstStyle/>
          <a:p>
            <a:fld id="{1563D705-C8D2-4419-8861-4C33FBAF1437}" type="slidenum">
              <a:rPr lang="en-US" smtClean="0">
                <a:latin typeface="Verdana" pitchFamily="34" charset="0"/>
              </a:rPr>
              <a:pPr/>
              <a:t>38</a:t>
            </a:fld>
            <a:endParaRPr lang="en-US" smtClean="0">
              <a:latin typeface="Verdan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mj-lt"/>
                <a:ea typeface="ヒラギノ角ゴ Pro W3"/>
                <a:cs typeface="ヒラギノ角ゴ Pro W3"/>
              </a:rPr>
              <a:t>An artifact that shows up with AO decals is that we get halos around height changes in the source geometry.  Here’s a screenshot of one such artifact; you can see a white line where the window frame meets the wall, and various similar white lines elsewhere in the image.  This is very similar to the incorrect self-occlusion problem we had with AO fields.  It’s caused by bilinear filtering, since a height change can fall between two texels, and we end up blending occlusion values above the heightmap with those under the heightmap.</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p:spPr>
        <p:txBody>
          <a:bodyPr/>
          <a:lstStyle/>
          <a:p>
            <a:r>
              <a:rPr lang="en-US" smtClean="0">
                <a:latin typeface="+mn-lt"/>
                <a:ea typeface="ヒラギノ角ゴ Pro W3"/>
                <a:cs typeface="ヒラギノ角ゴ Pro W3"/>
              </a:rPr>
              <a:t>On the other hand, SSAO is completely dynamic, so it can adapt to anything moving or changing.  But it typically has a limited radius in screen space for performance reasons, so if you get up close to an object the shadows will seem to contract, since they can’t get larger than a certain number of pixels.  And you have no information about anything that’s </a:t>
            </a:r>
            <a:r>
              <a:rPr lang="en-US" smtClean="0">
                <a:latin typeface="+mn-lt"/>
                <a:ea typeface="ヒラギノ角ゴ Pro W3"/>
                <a:cs typeface="ヒラギノ角ゴ Pro W3"/>
              </a:rPr>
              <a:t>offscreen</a:t>
            </a:r>
            <a:r>
              <a:rPr lang="en-US" smtClean="0">
                <a:latin typeface="+mn-lt"/>
                <a:ea typeface="ヒラギノ角ゴ Pro W3"/>
                <a:cs typeface="ヒラギノ角ゴ Pro W3"/>
              </a:rPr>
              <a:t>, or behind something else.  Because of both of these effects, SSAO can give different-looking shadows at different camera positions.</a:t>
            </a:r>
          </a:p>
          <a:p>
            <a:endParaRPr lang="en-US" smtClean="0">
              <a:latin typeface="+mn-lt"/>
              <a:ea typeface="ヒラギノ角ゴ Pro W3"/>
              <a:cs typeface="ヒラギノ角ゴ Pro W3"/>
            </a:endParaRPr>
          </a:p>
          <a:p>
            <a:r>
              <a:rPr lang="en-US" smtClean="0">
                <a:latin typeface="+mn-lt"/>
                <a:ea typeface="ヒラギノ角ゴ Pro W3"/>
                <a:cs typeface="ヒラギノ角ゴ Pro W3"/>
              </a:rPr>
              <a:t>As a result, SSAO is a good fit for very fine details of ambient </a:t>
            </a:r>
            <a:r>
              <a:rPr lang="en-US" smtClean="0">
                <a:latin typeface="+mn-lt"/>
                <a:ea typeface="ヒラギノ角ゴ Pro W3"/>
                <a:cs typeface="ヒラギノ角ゴ Pro W3"/>
              </a:rPr>
              <a:t>occlusion, but not for larger scales.</a:t>
            </a:r>
            <a:endParaRPr lang="en-US" smtClean="0">
              <a:latin typeface="+mn-lt"/>
              <a:ea typeface="ヒラギノ角ゴ Pro W3"/>
              <a:cs typeface="ヒラギノ角ゴ Pro W3"/>
            </a:endParaRPr>
          </a:p>
        </p:txBody>
      </p:sp>
      <p:sp>
        <p:nvSpPr>
          <p:cNvPr id="181251" name="Slide Number Placeholder 3"/>
          <p:cNvSpPr>
            <a:spLocks noGrp="1"/>
          </p:cNvSpPr>
          <p:nvPr>
            <p:ph type="sldNum" sz="quarter" idx="5"/>
          </p:nvPr>
        </p:nvSpPr>
        <p:spPr>
          <a:noFill/>
        </p:spPr>
        <p:txBody>
          <a:bodyPr/>
          <a:lstStyle/>
          <a:p>
            <a:fld id="{E43B6BCF-38F9-469F-8D6E-3EA89E34BEF7}" type="slidenum">
              <a:rPr lang="en-US" smtClean="0">
                <a:latin typeface="Verdana" pitchFamily="34" charset="0"/>
              </a:rPr>
              <a:pPr/>
              <a:t>4</a:t>
            </a:fld>
            <a:endParaRPr lang="en-US" smtClean="0">
              <a:latin typeface="Verdana"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a:ln/>
        </p:spPr>
      </p:sp>
      <p:sp>
        <p:nvSpPr>
          <p:cNvPr id="194562" name="Notes Placeholder 2"/>
          <p:cNvSpPr>
            <a:spLocks noGrp="1"/>
          </p:cNvSpPr>
          <p:nvPr>
            <p:ph type="body" idx="1"/>
          </p:nvPr>
        </p:nvSpPr>
        <p:spPr>
          <a:noFill/>
          <a:ln/>
        </p:spPr>
        <p:txBody>
          <a:bodyPr/>
          <a:lstStyle/>
          <a:p>
            <a:r>
              <a:rPr lang="en-US" smtClean="0">
                <a:latin typeface="+mj-lt"/>
              </a:rPr>
              <a:t>Here’s that</a:t>
            </a:r>
            <a:r>
              <a:rPr lang="en-US" baseline="0" smtClean="0">
                <a:latin typeface="+mj-lt"/>
              </a:rPr>
              <a:t> artifact again, showing just the</a:t>
            </a:r>
            <a:r>
              <a:rPr lang="en-US" smtClean="0">
                <a:latin typeface="+mj-lt"/>
              </a:rPr>
              <a:t> AO channel.</a:t>
            </a:r>
            <a:endParaRPr lang="en-US">
              <a:latin typeface="+mj-lt"/>
            </a:endParaRPr>
          </a:p>
        </p:txBody>
      </p:sp>
      <p:sp>
        <p:nvSpPr>
          <p:cNvPr id="194563" name="Slide Number Placeholder 3"/>
          <p:cNvSpPr>
            <a:spLocks noGrp="1"/>
          </p:cNvSpPr>
          <p:nvPr>
            <p:ph type="sldNum" sz="quarter" idx="5"/>
          </p:nvPr>
        </p:nvSpPr>
        <p:spPr>
          <a:noFill/>
        </p:spPr>
        <p:txBody>
          <a:bodyPr/>
          <a:lstStyle/>
          <a:p>
            <a:fld id="{5D665963-8268-4556-BA86-EE8CF584FA41}" type="slidenum">
              <a:rPr lang="en-US" smtClean="0">
                <a:latin typeface="Verdana" pitchFamily="34" charset="0"/>
              </a:rPr>
              <a:pPr/>
              <a:t>40</a:t>
            </a:fld>
            <a:endParaRPr lang="en-US" smtClean="0">
              <a:latin typeface="Verdan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a:ln/>
        </p:spPr>
      </p:sp>
      <p:sp>
        <p:nvSpPr>
          <p:cNvPr id="196610"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I mentioned earlier that we have special handling for sample points under the heightmap.  During the precompute step, we mark all those points as invalid; then, once we’ve gotten all the other samples, we run a dilation step to propagate valid samples onto adjacent invalid ones.</a:t>
            </a:r>
          </a:p>
        </p:txBody>
      </p:sp>
      <p:sp>
        <p:nvSpPr>
          <p:cNvPr id="196611" name="Slide Number Placeholder 3"/>
          <p:cNvSpPr>
            <a:spLocks noGrp="1"/>
          </p:cNvSpPr>
          <p:nvPr>
            <p:ph type="sldNum" sz="quarter" idx="5"/>
          </p:nvPr>
        </p:nvSpPr>
        <p:spPr>
          <a:noFill/>
        </p:spPr>
        <p:txBody>
          <a:bodyPr/>
          <a:lstStyle/>
          <a:p>
            <a:fld id="{69B53B72-3904-4303-A8C4-5DF508953BB9}" type="slidenum">
              <a:rPr lang="en-US" smtClean="0">
                <a:latin typeface="Verdana" pitchFamily="34" charset="0"/>
              </a:rPr>
              <a:pPr/>
              <a:t>41</a:t>
            </a:fld>
            <a:endParaRPr lang="en-US" smtClean="0">
              <a:latin typeface="Verdan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a:ln/>
        </p:spPr>
      </p:sp>
      <p:sp>
        <p:nvSpPr>
          <p:cNvPr id="198658"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the heightmap again, with the valid samples in blue and the invalid samples (those under the heightmap) in red.</a:t>
            </a:r>
          </a:p>
        </p:txBody>
      </p:sp>
      <p:sp>
        <p:nvSpPr>
          <p:cNvPr id="198659" name="Slide Number Placeholder 3"/>
          <p:cNvSpPr>
            <a:spLocks noGrp="1"/>
          </p:cNvSpPr>
          <p:nvPr>
            <p:ph type="sldNum" sz="quarter" idx="5"/>
          </p:nvPr>
        </p:nvSpPr>
        <p:spPr>
          <a:noFill/>
        </p:spPr>
        <p:txBody>
          <a:bodyPr/>
          <a:lstStyle/>
          <a:p>
            <a:fld id="{7BE7DD15-597F-48F1-A0A2-FD655FF11A38}" type="slidenum">
              <a:rPr lang="en-US" smtClean="0">
                <a:latin typeface="Verdana" pitchFamily="34" charset="0"/>
              </a:rPr>
              <a:pPr/>
              <a:t>42</a:t>
            </a:fld>
            <a:endParaRPr lang="en-US" smtClean="0">
              <a:latin typeface="Verdan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a:ln/>
        </p:spPr>
      </p:sp>
      <p:sp>
        <p:nvSpPr>
          <p:cNvPr id="200706"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And here we have run one dilation step to copy valid samples onto adjacent invalid ones.  We run a couple of iterations of this.</a:t>
            </a:r>
          </a:p>
        </p:txBody>
      </p:sp>
      <p:sp>
        <p:nvSpPr>
          <p:cNvPr id="200707" name="Slide Number Placeholder 3"/>
          <p:cNvSpPr>
            <a:spLocks noGrp="1"/>
          </p:cNvSpPr>
          <p:nvPr>
            <p:ph type="sldNum" sz="quarter" idx="5"/>
          </p:nvPr>
        </p:nvSpPr>
        <p:spPr>
          <a:noFill/>
        </p:spPr>
        <p:txBody>
          <a:bodyPr/>
          <a:lstStyle/>
          <a:p>
            <a:fld id="{4E5FBDA9-B01A-45DE-BBFF-ECE30CCCF49A}" type="slidenum">
              <a:rPr lang="en-US" smtClean="0">
                <a:latin typeface="Verdana" pitchFamily="34" charset="0"/>
              </a:rPr>
              <a:pPr/>
              <a:t>43</a:t>
            </a:fld>
            <a:endParaRPr lang="en-US" smtClean="0">
              <a:latin typeface="Verdan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a:ln/>
        </p:spPr>
      </p:sp>
      <p:sp>
        <p:nvSpPr>
          <p:cNvPr id="20275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the AO channel before this fixup.</a:t>
            </a:r>
          </a:p>
        </p:txBody>
      </p:sp>
      <p:sp>
        <p:nvSpPr>
          <p:cNvPr id="202755" name="Slide Number Placeholder 3"/>
          <p:cNvSpPr>
            <a:spLocks noGrp="1"/>
          </p:cNvSpPr>
          <p:nvPr>
            <p:ph type="sldNum" sz="quarter" idx="5"/>
          </p:nvPr>
        </p:nvSpPr>
        <p:spPr>
          <a:noFill/>
        </p:spPr>
        <p:txBody>
          <a:bodyPr/>
          <a:lstStyle/>
          <a:p>
            <a:fld id="{278E163C-EBF5-4FB3-8A0C-52F9C89C9D98}" type="slidenum">
              <a:rPr lang="en-US" smtClean="0">
                <a:latin typeface="Verdana" pitchFamily="34" charset="0"/>
              </a:rPr>
              <a:pPr/>
              <a:t>44</a:t>
            </a:fld>
            <a:endParaRPr lang="en-US" smtClean="0">
              <a:latin typeface="Verdana"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a:ln/>
        </p:spPr>
      </p:sp>
      <p:sp>
        <p:nvSpPr>
          <p:cNvPr id="20480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And here it is after the fix.  It’s a subtle issue, but you can see the halos around the window frame have disappeared.</a:t>
            </a:r>
          </a:p>
        </p:txBody>
      </p:sp>
      <p:sp>
        <p:nvSpPr>
          <p:cNvPr id="204803" name="Slide Number Placeholder 3"/>
          <p:cNvSpPr>
            <a:spLocks noGrp="1"/>
          </p:cNvSpPr>
          <p:nvPr>
            <p:ph type="sldNum" sz="quarter" idx="5"/>
          </p:nvPr>
        </p:nvSpPr>
        <p:spPr>
          <a:noFill/>
        </p:spPr>
        <p:txBody>
          <a:bodyPr/>
          <a:lstStyle/>
          <a:p>
            <a:fld id="{FB4C5257-E265-4168-A21B-D12AC6AB3408}" type="slidenum">
              <a:rPr lang="en-US" smtClean="0">
                <a:latin typeface="Verdana" pitchFamily="34" charset="0"/>
              </a:rPr>
              <a:pPr/>
              <a:t>45</a:t>
            </a:fld>
            <a:endParaRPr lang="en-US" smtClean="0">
              <a:latin typeface="Verdana"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mj-lt"/>
              </a:rPr>
              <a:t>Here’s the full render before…</a:t>
            </a:r>
            <a:endParaRPr lang="en-US">
              <a:latin typeface="+mj-lt"/>
            </a:endParaRP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mj-lt"/>
              </a:rPr>
              <a:t>…an</a:t>
            </a:r>
            <a:r>
              <a:rPr lang="en-US" baseline="0" smtClean="0">
                <a:latin typeface="+mj-lt"/>
              </a:rPr>
              <a:t>d after.</a:t>
            </a:r>
            <a:endParaRPr lang="en-US">
              <a:latin typeface="+mj-lt"/>
            </a:endParaRP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mj-lt"/>
                <a:ea typeface="ヒラギノ角ゴ Pro W3"/>
                <a:cs typeface="ヒラギノ角ゴ Pro W3"/>
              </a:rPr>
              <a:t>The other artifact that we run into with this is that we get no occlusion from the wall onto the source geometry – only the other way around.  This results in edges looking too soft and rounded, as seen here.  The side of the window frame is at a 90-degree angle to the wall, but the edge is hardly visible because the AO is just blurry along that corner.</a:t>
            </a:r>
            <a:endParaRPr lang="en-US" smtClean="0">
              <a:latin typeface="+mj-lt"/>
              <a:ea typeface="ヒラギノ角ゴ Pro W3"/>
              <a:cs typeface="ヒラギノ角ゴ Pro W3"/>
            </a:endParaRP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a:ln/>
        </p:spPr>
      </p:sp>
      <p:sp>
        <p:nvSpPr>
          <p:cNvPr id="21504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what</a:t>
            </a:r>
            <a:r>
              <a:rPr lang="en-US" baseline="0" smtClean="0">
                <a:latin typeface="+mj-lt"/>
                <a:ea typeface="ヒラギノ角ゴ Pro W3"/>
                <a:cs typeface="ヒラギノ角ゴ Pro W3"/>
              </a:rPr>
              <a:t> this artifact looks like in the AO channel.</a:t>
            </a:r>
            <a:endParaRPr lang="en-US" smtClean="0">
              <a:latin typeface="+mj-lt"/>
              <a:ea typeface="ヒラギノ角ゴ Pro W3"/>
              <a:cs typeface="ヒラギノ角ゴ Pro W3"/>
            </a:endParaRPr>
          </a:p>
        </p:txBody>
      </p:sp>
      <p:sp>
        <p:nvSpPr>
          <p:cNvPr id="215043" name="Slide Number Placeholder 3"/>
          <p:cNvSpPr>
            <a:spLocks noGrp="1"/>
          </p:cNvSpPr>
          <p:nvPr>
            <p:ph type="sldNum" sz="quarter" idx="5"/>
          </p:nvPr>
        </p:nvSpPr>
        <p:spPr>
          <a:noFill/>
        </p:spPr>
        <p:txBody>
          <a:bodyPr/>
          <a:lstStyle/>
          <a:p>
            <a:fld id="{A8EA1A81-778C-4F88-B1E7-B7816C62F2A5}" type="slidenum">
              <a:rPr lang="en-US" smtClean="0">
                <a:latin typeface="Verdana" pitchFamily="34" charset="0"/>
              </a:rPr>
              <a:pPr/>
              <a:t>49</a:t>
            </a:fld>
            <a:endParaRPr lang="en-US" smtClean="0">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There’s a gap between baked AO and SSAO, where neither approach is very well-suited for occlusion on the medium scale, bigger than the SSAO radius but smaller than mesh tessellation.  So in our engine we’ve added a hybrid approach that can </a:t>
            </a:r>
            <a:r>
              <a:rPr lang="en-US" smtClean="0">
                <a:latin typeface="+mj-lt"/>
                <a:ea typeface="ヒラギノ角ゴ Pro W3"/>
                <a:cs typeface="ヒラギノ角ゴ Pro W3"/>
              </a:rPr>
              <a:t>supplement </a:t>
            </a:r>
            <a:r>
              <a:rPr lang="en-US" smtClean="0">
                <a:latin typeface="+mj-lt"/>
                <a:ea typeface="ヒラギノ角ゴ Pro W3"/>
                <a:cs typeface="ヒラギノ角ゴ Pro W3"/>
              </a:rPr>
              <a:t>baked AO and SSAO by handling occlusion on the medium scale.</a:t>
            </a:r>
          </a:p>
          <a:p>
            <a:endParaRPr lang="en-US" smtClean="0">
              <a:latin typeface="+mj-lt"/>
              <a:ea typeface="ヒラギノ角ゴ Pro W3"/>
              <a:cs typeface="ヒラギノ角ゴ Pro W3"/>
            </a:endParaRPr>
          </a:p>
          <a:p>
            <a:r>
              <a:rPr lang="en-US" smtClean="0">
                <a:latin typeface="+mj-lt"/>
                <a:ea typeface="ヒラギノ角ゴ Pro W3"/>
                <a:cs typeface="ヒラギノ角ゴ Pro W3"/>
              </a:rPr>
              <a:t>The basic idea is to precompute a representation of the AO that an object casts onto the space around it, and store </a:t>
            </a:r>
            <a:r>
              <a:rPr lang="en-US" smtClean="0">
                <a:latin typeface="+mj-lt"/>
                <a:ea typeface="ヒラギノ角ゴ Pro W3"/>
                <a:cs typeface="ヒラギノ角ゴ Pro W3"/>
              </a:rPr>
              <a:t>that data </a:t>
            </a:r>
            <a:r>
              <a:rPr lang="en-US" smtClean="0">
                <a:latin typeface="+mj-lt"/>
                <a:ea typeface="ヒラギノ角ゴ Pro W3"/>
                <a:cs typeface="ヒラギノ角ゴ Pro W3"/>
              </a:rPr>
              <a:t>in a texture. This is done in world space, so it has a consistent appearance from all camera positions.</a:t>
            </a:r>
          </a:p>
        </p:txBody>
      </p:sp>
      <p:sp>
        <p:nvSpPr>
          <p:cNvPr id="15363" name="Slide Number Placeholder 3"/>
          <p:cNvSpPr>
            <a:spLocks noGrp="1"/>
          </p:cNvSpPr>
          <p:nvPr>
            <p:ph type="sldNum" sz="quarter" idx="5"/>
          </p:nvPr>
        </p:nvSpPr>
        <p:spPr>
          <a:noFill/>
        </p:spPr>
        <p:txBody>
          <a:bodyPr/>
          <a:lstStyle/>
          <a:p>
            <a:fld id="{74B6840E-9950-432B-B95C-0E8ED7C4ECF8}" type="slidenum">
              <a:rPr lang="en-US" smtClean="0">
                <a:latin typeface="Verdana" pitchFamily="34" charset="0"/>
              </a:rPr>
              <a:pPr/>
              <a:t>5</a:t>
            </a:fld>
            <a:endParaRPr lang="en-US" smtClean="0">
              <a:latin typeface="Verdana"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a:ln/>
        </p:spPr>
      </p:sp>
      <p:sp>
        <p:nvSpPr>
          <p:cNvPr id="21811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Our solution to this actually doesn’t modify the decal texture at all, but rather includes a wall-occlusion term in the baked per-vertex AO of the window.  We calculate this as a dot product with the vertex normal and the direction the decal faces.  This is based on the assumption that the wall is an infinite plane behind the object, so we don’t need to know its exact placement.  It’s based on the same hemisphere-overlap calculation I showed for AO Fields earlier.  This gets multiplied into any other vertex AO on the window.</a:t>
            </a:r>
          </a:p>
        </p:txBody>
      </p:sp>
      <p:sp>
        <p:nvSpPr>
          <p:cNvPr id="218115" name="Slide Number Placeholder 3"/>
          <p:cNvSpPr>
            <a:spLocks noGrp="1"/>
          </p:cNvSpPr>
          <p:nvPr>
            <p:ph type="sldNum" sz="quarter" idx="5"/>
          </p:nvPr>
        </p:nvSpPr>
        <p:spPr>
          <a:noFill/>
        </p:spPr>
        <p:txBody>
          <a:bodyPr/>
          <a:lstStyle/>
          <a:p>
            <a:fld id="{6F042497-7B12-4171-906E-8B66F0A316F2}" type="slidenum">
              <a:rPr lang="en-US" smtClean="0">
                <a:latin typeface="Verdana" pitchFamily="34" charset="0"/>
              </a:rPr>
              <a:pPr/>
              <a:t>50</a:t>
            </a:fld>
            <a:endParaRPr lang="en-US" smtClean="0">
              <a:latin typeface="Verdana"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p:cNvSpPr>
          <p:nvPr>
            <p:ph type="sldImg"/>
          </p:nvPr>
        </p:nvSpPr>
        <p:spPr>
          <a:ln/>
        </p:spPr>
      </p:sp>
      <p:sp>
        <p:nvSpPr>
          <p:cNvPr id="22016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Here’s the window before this term is applied…</a:t>
            </a:r>
          </a:p>
        </p:txBody>
      </p:sp>
      <p:sp>
        <p:nvSpPr>
          <p:cNvPr id="220163" name="Slide Number Placeholder 3"/>
          <p:cNvSpPr>
            <a:spLocks noGrp="1"/>
          </p:cNvSpPr>
          <p:nvPr>
            <p:ph type="sldNum" sz="quarter" idx="5"/>
          </p:nvPr>
        </p:nvSpPr>
        <p:spPr>
          <a:noFill/>
        </p:spPr>
        <p:txBody>
          <a:bodyPr/>
          <a:lstStyle/>
          <a:p>
            <a:fld id="{F3483E37-7D06-43E5-A7A0-6546DE769E88}" type="slidenum">
              <a:rPr lang="en-US" smtClean="0">
                <a:latin typeface="Verdana" pitchFamily="34" charset="0"/>
              </a:rPr>
              <a:pPr/>
              <a:t>51</a:t>
            </a:fld>
            <a:endParaRPr lang="en-US" smtClean="0">
              <a:latin typeface="Verdana"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a:ln/>
        </p:spPr>
      </p:sp>
      <p:sp>
        <p:nvSpPr>
          <p:cNvPr id="222210"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…and after.  The edges are much crisper and the shape of the whole window is better defined.</a:t>
            </a:r>
          </a:p>
        </p:txBody>
      </p:sp>
      <p:sp>
        <p:nvSpPr>
          <p:cNvPr id="222211" name="Slide Number Placeholder 3"/>
          <p:cNvSpPr>
            <a:spLocks noGrp="1"/>
          </p:cNvSpPr>
          <p:nvPr>
            <p:ph type="sldNum" sz="quarter" idx="5"/>
          </p:nvPr>
        </p:nvSpPr>
        <p:spPr>
          <a:noFill/>
        </p:spPr>
        <p:txBody>
          <a:bodyPr/>
          <a:lstStyle/>
          <a:p>
            <a:fld id="{3C16B448-EB56-4C06-AC6F-A82D8C46B4B1}" type="slidenum">
              <a:rPr lang="en-US" smtClean="0">
                <a:latin typeface="Verdana" pitchFamily="34" charset="0"/>
              </a:rPr>
              <a:pPr/>
              <a:t>52</a:t>
            </a:fld>
            <a:endParaRPr lang="en-US" smtClean="0">
              <a:latin typeface="Verdana"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mj-lt"/>
              </a:rPr>
              <a:t>Here’s the full render before…</a:t>
            </a:r>
            <a:endParaRPr lang="en-US">
              <a:latin typeface="+mj-lt"/>
            </a:endParaRP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mj-lt"/>
              </a:rPr>
              <a:t>…and after.</a:t>
            </a:r>
            <a:endParaRPr lang="en-US">
              <a:latin typeface="+mj-lt"/>
            </a:endParaRP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p:cNvSpPr>
          <p:nvPr>
            <p:ph type="sldImg"/>
          </p:nvPr>
        </p:nvSpPr>
        <p:spPr>
          <a:ln/>
        </p:spPr>
      </p:sp>
      <p:sp>
        <p:nvSpPr>
          <p:cNvPr id="22835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Now for some data.  In Infamous 2 we had about 116 unique assets with AO fields or decals applied.  That doesn’t sound like many, but we reuse assets quite heavily, so there were actually </a:t>
            </a:r>
            <a:r>
              <a:rPr lang="en-US" i="1" smtClean="0">
                <a:latin typeface="+mj-lt"/>
                <a:ea typeface="ヒラギノ角ゴ Pro W3"/>
                <a:cs typeface="ヒラギノ角ゴ Pro W3"/>
              </a:rPr>
              <a:t>OVER NINE THOUSAND</a:t>
            </a:r>
            <a:r>
              <a:rPr lang="en-US" smtClean="0">
                <a:latin typeface="+mj-lt"/>
                <a:ea typeface="ヒラギノ角ゴ Pro W3"/>
                <a:cs typeface="ヒラギノ角ゴ Pro W3"/>
              </a:rPr>
              <a:t> instances of those assets throughout the game world.  The texture data for these was only a little over half a megabyte in total.</a:t>
            </a:r>
          </a:p>
        </p:txBody>
      </p:sp>
      <p:sp>
        <p:nvSpPr>
          <p:cNvPr id="228355" name="Slide Number Placeholder 3"/>
          <p:cNvSpPr>
            <a:spLocks noGrp="1"/>
          </p:cNvSpPr>
          <p:nvPr>
            <p:ph type="sldNum" sz="quarter" idx="5"/>
          </p:nvPr>
        </p:nvSpPr>
        <p:spPr>
          <a:noFill/>
        </p:spPr>
        <p:txBody>
          <a:bodyPr/>
          <a:lstStyle/>
          <a:p>
            <a:fld id="{7947FCEE-4DC2-493E-B3AD-DB016744CD15}" type="slidenum">
              <a:rPr lang="en-US" smtClean="0">
                <a:latin typeface="Verdana" pitchFamily="34" charset="0"/>
              </a:rPr>
              <a:pPr/>
              <a:t>55</a:t>
            </a:fld>
            <a:endParaRPr lang="en-US" smtClean="0">
              <a:latin typeface="Verdana"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a:ln/>
        </p:spPr>
      </p:sp>
      <p:sp>
        <p:nvSpPr>
          <p:cNvPr id="230402"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As for performance, the shaders are usually pixel-bound, and in a typical frame of Infamous 2 there are anywhere from 20 to 100 fields and decals being drawn.  These typically take 0.3 to 1 ms on PS3, although in occasional bad cases they can get up to 2.3 ms.  Still, they’re a fairly small part of the frame.</a:t>
            </a:r>
          </a:p>
        </p:txBody>
      </p:sp>
      <p:sp>
        <p:nvSpPr>
          <p:cNvPr id="230403" name="Slide Number Placeholder 3"/>
          <p:cNvSpPr>
            <a:spLocks noGrp="1"/>
          </p:cNvSpPr>
          <p:nvPr>
            <p:ph type="sldNum" sz="quarter" idx="5"/>
          </p:nvPr>
        </p:nvSpPr>
        <p:spPr>
          <a:noFill/>
        </p:spPr>
        <p:txBody>
          <a:bodyPr/>
          <a:lstStyle/>
          <a:p>
            <a:fld id="{BCD7C887-A520-4055-A6E1-79B91E4B8E30}" type="slidenum">
              <a:rPr lang="en-US" smtClean="0">
                <a:latin typeface="Verdana" pitchFamily="34" charset="0"/>
              </a:rPr>
              <a:pPr/>
              <a:t>56</a:t>
            </a:fld>
            <a:endParaRPr lang="en-US" smtClean="0">
              <a:latin typeface="Verdana"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p:cNvSpPr>
          <p:nvPr>
            <p:ph type="sldImg"/>
          </p:nvPr>
        </p:nvSpPr>
        <p:spPr>
          <a:ln/>
        </p:spPr>
      </p:sp>
      <p:sp>
        <p:nvSpPr>
          <p:cNvPr id="232450" name="Notes Placeholder 2"/>
          <p:cNvSpPr>
            <a:spLocks noGrp="1"/>
          </p:cNvSpPr>
          <p:nvPr>
            <p:ph type="body" idx="1"/>
          </p:nvPr>
        </p:nvSpPr>
        <p:spPr>
          <a:noFill/>
          <a:ln/>
        </p:spPr>
        <p:txBody>
          <a:bodyPr/>
          <a:lstStyle/>
          <a:p>
            <a:pPr>
              <a:lnSpc>
                <a:spcPct val="90000"/>
              </a:lnSpc>
            </a:pPr>
            <a:r>
              <a:rPr lang="en-US" smtClean="0">
                <a:latin typeface="+mj-lt"/>
                <a:ea typeface="ヒラギノ角ゴ Pro W3"/>
                <a:cs typeface="ヒラギノ角ゴ Pro W3"/>
              </a:rPr>
              <a:t>There are some enhancements we’d like to make.  The biggest complaint I get from artists and other programmers is that building AO fields and decals takes too long.  Computing all the occlusion samples can take several minutes per asset, especially for decals, which tend to have many more samples than fields.  Fortunately, there’s some low-hanging fruit there, since our offline renderer is very simple and not particularly smart.</a:t>
            </a:r>
          </a:p>
          <a:p>
            <a:pPr>
              <a:lnSpc>
                <a:spcPct val="90000"/>
              </a:lnSpc>
            </a:pPr>
            <a:endParaRPr lang="en-US" smtClean="0">
              <a:latin typeface="+mj-lt"/>
              <a:ea typeface="ヒラギノ角ゴ Pro W3"/>
              <a:cs typeface="ヒラギノ角ゴ Pro W3"/>
            </a:endParaRPr>
          </a:p>
          <a:p>
            <a:pPr>
              <a:lnSpc>
                <a:spcPct val="90000"/>
              </a:lnSpc>
            </a:pPr>
            <a:r>
              <a:rPr lang="en-US" smtClean="0">
                <a:latin typeface="+mj-lt"/>
                <a:ea typeface="ヒラギノ角ゴ Pro W3"/>
                <a:cs typeface="ヒラギノ角ゴ Pro W3"/>
              </a:rPr>
              <a:t>I’d also like to improve our treatment of undersampling artifacts.  Currently, we’re just kind of hacking around the undersampling problem by biasing samples along the normal vector, as I mentioned earlier.  Supersampling the textures should help somewhat, although that will of course make things take even longer to build.  And I’d like to find a good way to detect invalid samples (those enclosed inside geometry) in 3D for AO fields, like we do for AO decals.</a:t>
            </a:r>
          </a:p>
          <a:p>
            <a:pPr>
              <a:lnSpc>
                <a:spcPct val="90000"/>
              </a:lnSpc>
            </a:pPr>
            <a:endParaRPr lang="en-US" smtClean="0">
              <a:latin typeface="+mj-lt"/>
              <a:ea typeface="ヒラギノ角ゴ Pro W3"/>
              <a:cs typeface="ヒラギノ角ゴ Pro W3"/>
            </a:endParaRPr>
          </a:p>
          <a:p>
            <a:pPr>
              <a:lnSpc>
                <a:spcPct val="90000"/>
              </a:lnSpc>
            </a:pPr>
            <a:r>
              <a:rPr lang="en-US" smtClean="0">
                <a:latin typeface="+mj-lt"/>
                <a:ea typeface="ヒラギノ角ゴ Pro W3"/>
                <a:cs typeface="ヒラギノ角ゴ Pro W3"/>
              </a:rPr>
              <a:t>Finally, I’d like to try using AO fields on characters.  If you put a very low-res AO field on each major bone, you should be able to get dynamic AO between the character’s arms and body, between the legs, etc.</a:t>
            </a:r>
          </a:p>
        </p:txBody>
      </p:sp>
      <p:sp>
        <p:nvSpPr>
          <p:cNvPr id="232451" name="Slide Number Placeholder 3"/>
          <p:cNvSpPr>
            <a:spLocks noGrp="1"/>
          </p:cNvSpPr>
          <p:nvPr>
            <p:ph type="sldNum" sz="quarter" idx="5"/>
          </p:nvPr>
        </p:nvSpPr>
        <p:spPr>
          <a:noFill/>
        </p:spPr>
        <p:txBody>
          <a:bodyPr/>
          <a:lstStyle/>
          <a:p>
            <a:fld id="{209A5B28-3A23-41B5-BEC7-D21D9DBE7177}" type="slidenum">
              <a:rPr lang="en-US" smtClean="0">
                <a:latin typeface="Verdana" pitchFamily="34" charset="0"/>
              </a:rPr>
              <a:pPr/>
              <a:t>57</a:t>
            </a:fld>
            <a:endParaRPr lang="en-US" smtClean="0">
              <a:latin typeface="Verdana"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p:cNvSpPr>
          <p:nvPr>
            <p:ph type="sldImg"/>
          </p:nvPr>
        </p:nvSpPr>
        <p:spPr>
          <a:ln/>
        </p:spPr>
      </p:sp>
      <p:sp>
        <p:nvSpPr>
          <p:cNvPr id="236546"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To sum up, AO Fields and AO Decals represent a good way to fill in the gap between baked AO and SSAO and get that medium-scale occlusion that neither baked AO nor SSAO handles very well.  They were certainly useful techniques for us to get more interesting and dynamic ambient lighting throughout Infamous 2 without spending too much performance or memory, and I hope I’ve given you some ideas for how to do the same in your own games as well.</a:t>
            </a:r>
          </a:p>
        </p:txBody>
      </p:sp>
      <p:sp>
        <p:nvSpPr>
          <p:cNvPr id="236547" name="Slide Number Placeholder 3"/>
          <p:cNvSpPr>
            <a:spLocks noGrp="1"/>
          </p:cNvSpPr>
          <p:nvPr>
            <p:ph type="sldNum" sz="quarter" idx="5"/>
          </p:nvPr>
        </p:nvSpPr>
        <p:spPr>
          <a:noFill/>
        </p:spPr>
        <p:txBody>
          <a:bodyPr/>
          <a:lstStyle/>
          <a:p>
            <a:fld id="{F5026E0E-4485-4BD9-B7D0-AB6698A9FA48}" type="slidenum">
              <a:rPr lang="en-US" smtClean="0">
                <a:latin typeface="Verdana" pitchFamily="34" charset="0"/>
              </a:rPr>
              <a:pPr/>
              <a:t>58</a:t>
            </a:fld>
            <a:endParaRPr lang="en-US" smtClean="0">
              <a:latin typeface="Verdana"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a:ln/>
        </p:spPr>
      </p:sp>
      <p:sp>
        <p:nvSpPr>
          <p:cNvPr id="23859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Feel </a:t>
            </a:r>
            <a:r>
              <a:rPr lang="en-US" smtClean="0">
                <a:latin typeface="+mj-lt"/>
                <a:ea typeface="ヒラギノ角ゴ Pro W3"/>
                <a:cs typeface="ヒラギノ角ゴ Pro W3"/>
              </a:rPr>
              <a:t>free to email me with any questions or comments</a:t>
            </a:r>
            <a:r>
              <a:rPr lang="en-US" smtClean="0">
                <a:latin typeface="+mj-lt"/>
                <a:ea typeface="ヒラギノ角ゴ Pro W3"/>
                <a:cs typeface="ヒラギノ角ゴ Pro W3"/>
              </a:rPr>
              <a:t>.</a:t>
            </a:r>
            <a:endParaRPr lang="en-US" smtClean="0">
              <a:latin typeface="+mj-lt"/>
              <a:ea typeface="ヒラギノ角ゴ Pro W3"/>
              <a:cs typeface="ヒラギノ角ゴ Pro W3"/>
            </a:endParaRPr>
          </a:p>
        </p:txBody>
      </p:sp>
      <p:sp>
        <p:nvSpPr>
          <p:cNvPr id="238595" name="Slide Number Placeholder 3"/>
          <p:cNvSpPr>
            <a:spLocks noGrp="1"/>
          </p:cNvSpPr>
          <p:nvPr>
            <p:ph type="sldNum" sz="quarter" idx="5"/>
          </p:nvPr>
        </p:nvSpPr>
        <p:spPr>
          <a:noFill/>
        </p:spPr>
        <p:txBody>
          <a:bodyPr/>
          <a:lstStyle/>
          <a:p>
            <a:fld id="{B11B42B7-CB43-45BC-A6DA-F7FFAF07D85E}" type="slidenum">
              <a:rPr lang="en-US" smtClean="0">
                <a:latin typeface="Verdana" pitchFamily="34" charset="0"/>
              </a:rPr>
              <a:pPr/>
              <a:t>59</a:t>
            </a:fld>
            <a:endParaRPr lang="en-US" smtClean="0">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And the precompute is based only on the source geometry, not on the target, so it can be moved around </a:t>
            </a:r>
            <a:r>
              <a:rPr lang="en-US" smtClean="0">
                <a:latin typeface="+mj-lt"/>
                <a:ea typeface="ヒラギノ角ゴ Pro W3"/>
                <a:cs typeface="ヒラギノ角ゴ Pro W3"/>
              </a:rPr>
              <a:t>in real-time</a:t>
            </a:r>
            <a:r>
              <a:rPr lang="en-US" smtClean="0">
                <a:latin typeface="+mj-lt"/>
                <a:ea typeface="ヒラギノ角ゴ Pro W3"/>
                <a:cs typeface="ヒラギノ角ゴ Pro W3"/>
              </a:rPr>
              <a:t>.  </a:t>
            </a:r>
            <a:r>
              <a:rPr lang="en-US" smtClean="0">
                <a:latin typeface="+mj-lt"/>
                <a:ea typeface="ヒラギノ角ゴ Pro W3"/>
                <a:cs typeface="ヒラギノ角ゴ Pro W3"/>
              </a:rPr>
              <a:t>It’s not completely dynamic; it does require the source geometry to be rigid.  It gets applied very much like a light in deferred shading: we draw a box around the object and use a pixel shader to evaluate AO at each shaded point within the box.</a:t>
            </a:r>
          </a:p>
          <a:p>
            <a:endParaRPr lang="en-US" smtClean="0">
              <a:latin typeface="+mj-lt"/>
              <a:ea typeface="ヒラギノ角ゴ Pro W3"/>
              <a:cs typeface="ヒラギノ角ゴ Pro W3"/>
            </a:endParaRPr>
          </a:p>
          <a:p>
            <a:r>
              <a:rPr lang="en-US" smtClean="0">
                <a:latin typeface="+mj-lt"/>
                <a:ea typeface="ヒラギノ角ゴ Pro W3"/>
                <a:cs typeface="ヒラギノ角ゴ Pro W3"/>
              </a:rPr>
              <a:t>There are two variants of this, which we call AO Fields and AO Decals, and I’ll talk about each in turn.</a:t>
            </a:r>
          </a:p>
        </p:txBody>
      </p:sp>
      <p:sp>
        <p:nvSpPr>
          <p:cNvPr id="17411" name="Slide Number Placeholder 3"/>
          <p:cNvSpPr>
            <a:spLocks noGrp="1"/>
          </p:cNvSpPr>
          <p:nvPr>
            <p:ph type="sldNum" sz="quarter" idx="5"/>
          </p:nvPr>
        </p:nvSpPr>
        <p:spPr>
          <a:noFill/>
        </p:spPr>
        <p:txBody>
          <a:bodyPr/>
          <a:lstStyle/>
          <a:p>
            <a:fld id="{05568C62-E50E-4B5B-B096-917829C4759D}" type="slidenum">
              <a:rPr lang="en-US" smtClean="0">
                <a:latin typeface="Verdana" pitchFamily="34" charset="0"/>
              </a:rPr>
              <a:pPr/>
              <a:t>6</a:t>
            </a:fld>
            <a:endParaRPr lang="en-US" smtClean="0">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Let’s start with AO Fields.  Here’s a video to demonstrate the technique.  (The video is at http://reedbeta.com/gdc)</a:t>
            </a:r>
          </a:p>
          <a:p>
            <a:endParaRPr lang="en-US" smtClean="0">
              <a:latin typeface="+mj-lt"/>
              <a:ea typeface="ヒラギノ角ゴ Pro W3"/>
              <a:cs typeface="ヒラギノ角ゴ Pro W3"/>
            </a:endParaRPr>
          </a:p>
          <a:p>
            <a:r>
              <a:rPr lang="en-US" smtClean="0">
                <a:latin typeface="+mj-lt"/>
                <a:ea typeface="ヒラギノ角ゴ Pro W3"/>
                <a:cs typeface="ヒラギノ角ゴ Pro W3"/>
              </a:rPr>
              <a:t>SSAO is disabled in this video, so the contact shadows you’re seeing around these objects is all due to the AO fields. We use it on many smaller objects like the mailbox and potted plants, but also on a few larger ones, such as the cars. As you can see, it gives quite plausible results for objects in motion.</a:t>
            </a:r>
          </a:p>
        </p:txBody>
      </p:sp>
      <p:sp>
        <p:nvSpPr>
          <p:cNvPr id="19459" name="Slide Number Placeholder 3"/>
          <p:cNvSpPr>
            <a:spLocks noGrp="1"/>
          </p:cNvSpPr>
          <p:nvPr>
            <p:ph type="sldNum" sz="quarter" idx="5"/>
          </p:nvPr>
        </p:nvSpPr>
        <p:spPr>
          <a:noFill/>
        </p:spPr>
        <p:txBody>
          <a:bodyPr/>
          <a:lstStyle/>
          <a:p>
            <a:fld id="{F052ACCE-10BA-4FD9-813C-BB53402AEE68}" type="slidenum">
              <a:rPr lang="en-US" smtClean="0">
                <a:latin typeface="Verdana" pitchFamily="34" charset="0"/>
              </a:rPr>
              <a:pPr/>
              <a:t>7</a:t>
            </a:fld>
            <a:endParaRPr lang="en-US" smtClean="0">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AO fields are similar to a few previously reported techniques, and here’s my list of references.</a:t>
            </a:r>
          </a:p>
        </p:txBody>
      </p:sp>
      <p:sp>
        <p:nvSpPr>
          <p:cNvPr id="21507" name="Slide Number Placeholder 3"/>
          <p:cNvSpPr>
            <a:spLocks noGrp="1"/>
          </p:cNvSpPr>
          <p:nvPr>
            <p:ph type="sldNum" sz="quarter" idx="5"/>
          </p:nvPr>
        </p:nvSpPr>
        <p:spPr>
          <a:noFill/>
        </p:spPr>
        <p:txBody>
          <a:bodyPr/>
          <a:lstStyle/>
          <a:p>
            <a:fld id="{4C58B268-8E46-4890-9D54-D5AF8F19ABA4}" type="slidenum">
              <a:rPr lang="en-US" smtClean="0">
                <a:latin typeface="Verdana" pitchFamily="34" charset="0"/>
              </a:rPr>
              <a:pPr/>
              <a:t>8</a:t>
            </a:fld>
            <a:endParaRPr lang="en-US" smtClean="0">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US" smtClean="0">
                <a:latin typeface="+mj-lt"/>
                <a:ea typeface="ヒラギノ角ゴ Pro W3"/>
                <a:cs typeface="ヒラギノ角ゴ Pro W3"/>
              </a:rPr>
              <a:t>So how does this work?  First of all, we put a box around the car, and put a volume texture in the box.  Each voxel in that texture stores an occlusion cone representing how the car looks from that point. The RGB components are a unit vector in the average direction of occlusion, and the alpha component stores the width of that cone, as a fraction of the hemisphere occluded.</a:t>
            </a:r>
          </a:p>
        </p:txBody>
      </p:sp>
      <p:sp>
        <p:nvSpPr>
          <p:cNvPr id="23555" name="Slide Number Placeholder 3"/>
          <p:cNvSpPr>
            <a:spLocks noGrp="1"/>
          </p:cNvSpPr>
          <p:nvPr>
            <p:ph type="sldNum" sz="quarter" idx="5"/>
          </p:nvPr>
        </p:nvSpPr>
        <p:spPr>
          <a:noFill/>
        </p:spPr>
        <p:txBody>
          <a:bodyPr/>
          <a:lstStyle/>
          <a:p>
            <a:fld id="{6B320016-4189-4A26-A1AA-738A21117768}" type="slidenum">
              <a:rPr lang="en-US" smtClean="0">
                <a:latin typeface="Verdana" pitchFamily="34" charset="0"/>
              </a:rPr>
              <a:pPr/>
              <a:t>9</a:t>
            </a:fld>
            <a:endParaRPr lang="en-US"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srcRect/>
          <a:stretch>
            <a:fillRect/>
          </a:stretch>
        </p:blipFill>
        <p:spPr bwMode="auto">
          <a:xfrm>
            <a:off x="7454900" y="158750"/>
            <a:ext cx="1460500" cy="508000"/>
          </a:xfrm>
          <a:prstGeom prst="rect">
            <a:avLst/>
          </a:prstGeom>
          <a:noFill/>
          <a:ln w="9525">
            <a:noFill/>
            <a:miter lim="800000"/>
            <a:headEnd/>
            <a:tailEnd/>
          </a:ln>
        </p:spPr>
      </p:pic>
      <p:pic>
        <p:nvPicPr>
          <p:cNvPr id="4" name="Picture 11"/>
          <p:cNvPicPr>
            <a:picLocks noChangeAspect="1"/>
          </p:cNvPicPr>
          <p:nvPr userDrawn="1"/>
        </p:nvPicPr>
        <p:blipFill>
          <a:blip r:embed="rId3"/>
          <a:srcRect/>
          <a:stretch>
            <a:fillRect/>
          </a:stretch>
        </p:blipFill>
        <p:spPr bwMode="auto">
          <a:xfrm>
            <a:off x="6858000" y="4552950"/>
            <a:ext cx="2019300" cy="425450"/>
          </a:xfrm>
          <a:prstGeom prst="rect">
            <a:avLst/>
          </a:prstGeom>
          <a:noFill/>
          <a:ln w="9525">
            <a:noFill/>
            <a:miter lim="800000"/>
            <a:headEnd/>
            <a:tailEnd/>
          </a:ln>
        </p:spPr>
      </p:pic>
      <p:sp>
        <p:nvSpPr>
          <p:cNvPr id="6" name="Rectangle 17"/>
          <p:cNvSpPr>
            <a:spLocks noGrp="1" noChangeArrowheads="1"/>
          </p:cNvSpPr>
          <p:nvPr>
            <p:ph type="title"/>
          </p:nvPr>
        </p:nvSpPr>
        <p:spPr bwMode="auto">
          <a:xfrm>
            <a:off x="533400" y="1504950"/>
            <a:ext cx="8077200" cy="1981200"/>
          </a:xfrm>
          <a:prstGeom prst="rect">
            <a:avLst/>
          </a:prstGeom>
          <a:noFill/>
          <a:ln w="9525">
            <a:noFill/>
            <a:miter lim="800000"/>
            <a:headEnd/>
            <a:tailEnd/>
          </a:ln>
        </p:spPr>
        <p:txBody>
          <a:bodyPr/>
          <a:lstStyle>
            <a:lvl1pPr>
              <a:defRPr baseline="0"/>
            </a:lvl1pPr>
          </a:lstStyle>
          <a:p>
            <a:pPr lvl="0"/>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20040" indent="-274320">
              <a:lnSpc>
                <a:spcPct val="90000"/>
              </a:lnSpc>
              <a:spcBef>
                <a:spcPts val="800"/>
              </a:spcBef>
              <a:buClrTx/>
              <a:buSzPct val="100000"/>
              <a:buFont typeface="Calibri" pitchFamily="34" charset="0"/>
              <a:buChar char="•"/>
              <a:defRPr/>
            </a:lvl1pPr>
            <a:lvl2pPr marL="685800" indent="-256032">
              <a:lnSpc>
                <a:spcPct val="90000"/>
              </a:lnSpc>
              <a:spcBef>
                <a:spcPts val="300"/>
              </a:spcBef>
              <a:buClrTx/>
              <a:buSzPct val="100000"/>
              <a:buFont typeface="Calibri" pitchFamily="34" charset="0"/>
              <a:buChar char="•"/>
              <a:defRPr/>
            </a:lvl2pPr>
            <a:lvl3pPr marL="914400" indent="-182880">
              <a:lnSpc>
                <a:spcPct val="90000"/>
              </a:lnSpc>
              <a:spcBef>
                <a:spcPts val="200"/>
              </a:spcBef>
              <a:buClrTx/>
              <a:buSzPct val="100000"/>
              <a:buFont typeface="Calibri" pitchFamily="34" charset="0"/>
              <a:buChar char="•"/>
              <a:defRPr/>
            </a:lvl3pPr>
            <a:lvl4pPr marL="1143000" indent="-182880">
              <a:lnSpc>
                <a:spcPct val="90000"/>
              </a:lnSpc>
              <a:spcBef>
                <a:spcPts val="200"/>
              </a:spcBef>
              <a:buClrTx/>
              <a:buSzPct val="100000"/>
              <a:buFont typeface="Calibri" pitchFamily="34" charset="0"/>
              <a:buChar char="•"/>
              <a:defRPr/>
            </a:lvl4pPr>
            <a:lvl5pPr marL="1371600" indent="-182880">
              <a:lnSpc>
                <a:spcPct val="90000"/>
              </a:lnSpc>
              <a:spcBef>
                <a:spcPts val="200"/>
              </a:spcBef>
              <a:buClrTx/>
              <a:buSzPct val="100000"/>
              <a:buFont typeface="Calibri" pitchFamily="34" charset="0"/>
              <a:buChar char="•"/>
              <a:defRPr/>
            </a:lvl5pPr>
          </a:lstStyle>
          <a:p>
            <a:pPr lvl="0"/>
            <a:r>
              <a:rPr lang="en-US" smtClean="0"/>
              <a:t>Click </a:t>
            </a:r>
            <a:r>
              <a:rPr lang="en-US" dirty="0" smtClean="0"/>
              <a:t>to edit Master text styles</a:t>
            </a:r>
          </a:p>
          <a:p>
            <a:pPr lvl="1"/>
            <a:r>
              <a:rPr lang="en-US" smtClean="0"/>
              <a:t>Second </a:t>
            </a:r>
            <a:r>
              <a:rPr lang="en-US" dirty="0" smtClean="0"/>
              <a:t>level</a:t>
            </a:r>
          </a:p>
          <a:p>
            <a:pPr lvl="2"/>
            <a:r>
              <a:rPr lang="en-US" smtClean="0"/>
              <a:t>Third </a:t>
            </a:r>
            <a:r>
              <a:rPr lang="en-US" dirty="0" smtClean="0"/>
              <a:t>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xfrm>
            <a:off x="533400" y="1504950"/>
            <a:ext cx="8077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33795" name="Rectangle 17"/>
          <p:cNvSpPr>
            <a:spLocks noGrp="1" noChangeArrowheads="1"/>
          </p:cNvSpPr>
          <p:nvPr>
            <p:ph type="title"/>
          </p:nvPr>
        </p:nvSpPr>
        <p:spPr bwMode="auto">
          <a:xfrm>
            <a:off x="533400" y="666750"/>
            <a:ext cx="8077200" cy="781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33796" name="Picture 3" descr="GDC1110_PPT_GDC12_ContentHdr.tif"/>
          <p:cNvPicPr>
            <a:picLocks noChangeAspect="1"/>
          </p:cNvPicPr>
          <p:nvPr userDrawn="1"/>
        </p:nvPicPr>
        <p:blipFill>
          <a:blip r:embed="rId4"/>
          <a:srcRect/>
          <a:stretch>
            <a:fillRect/>
          </a:stretch>
        </p:blipFill>
        <p:spPr bwMode="auto">
          <a:xfrm>
            <a:off x="0" y="0"/>
            <a:ext cx="9144000" cy="4699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3" r:id="rId1"/>
    <p:sldLayoutId id="2147483662" r:id="rId2"/>
  </p:sldLayoutIdLst>
  <p:txStyles>
    <p:titleStyle>
      <a:lvl1pPr algn="l" rtl="0" eaLnBrk="0" fontAlgn="base" hangingPunct="0">
        <a:spcBef>
          <a:spcPct val="0"/>
        </a:spcBef>
        <a:spcAft>
          <a:spcPct val="0"/>
        </a:spcAft>
        <a:defRPr sz="3600">
          <a:solidFill>
            <a:srgbClr val="000000"/>
          </a:solidFill>
          <a:latin typeface="Calibri" pitchFamily="34" charset="0"/>
          <a:ea typeface="ヒラギノ角ゴ Pro W3" pitchFamily="80" charset="-128"/>
          <a:cs typeface="Calibri" pitchFamily="34" charset="0"/>
        </a:defRPr>
      </a:lvl1pPr>
      <a:lvl2pPr algn="l" rtl="0" eaLnBrk="0" fontAlgn="base" hangingPunct="0">
        <a:spcBef>
          <a:spcPct val="0"/>
        </a:spcBef>
        <a:spcAft>
          <a:spcPct val="0"/>
        </a:spcAft>
        <a:defRPr sz="3600">
          <a:solidFill>
            <a:srgbClr val="000000"/>
          </a:solidFill>
          <a:latin typeface="Calibri" pitchFamily="34" charset="0"/>
          <a:ea typeface="ヒラギノ角ゴ Pro W3" pitchFamily="80" charset="-128"/>
          <a:cs typeface="Calibri" pitchFamily="34" charset="0"/>
        </a:defRPr>
      </a:lvl2pPr>
      <a:lvl3pPr algn="l" rtl="0" eaLnBrk="0" fontAlgn="base" hangingPunct="0">
        <a:spcBef>
          <a:spcPct val="0"/>
        </a:spcBef>
        <a:spcAft>
          <a:spcPct val="0"/>
        </a:spcAft>
        <a:defRPr sz="3600">
          <a:solidFill>
            <a:srgbClr val="000000"/>
          </a:solidFill>
          <a:latin typeface="Calibri" pitchFamily="34" charset="0"/>
          <a:ea typeface="ヒラギノ角ゴ Pro W3" pitchFamily="80" charset="-128"/>
          <a:cs typeface="Calibri" pitchFamily="34" charset="0"/>
        </a:defRPr>
      </a:lvl3pPr>
      <a:lvl4pPr algn="l" rtl="0" eaLnBrk="0" fontAlgn="base" hangingPunct="0">
        <a:spcBef>
          <a:spcPct val="0"/>
        </a:spcBef>
        <a:spcAft>
          <a:spcPct val="0"/>
        </a:spcAft>
        <a:defRPr sz="3600">
          <a:solidFill>
            <a:srgbClr val="000000"/>
          </a:solidFill>
          <a:latin typeface="Calibri" pitchFamily="34" charset="0"/>
          <a:ea typeface="ヒラギノ角ゴ Pro W3" pitchFamily="80" charset="-128"/>
          <a:cs typeface="Calibri" pitchFamily="34" charset="0"/>
        </a:defRPr>
      </a:lvl4pPr>
      <a:lvl5pPr algn="l" rtl="0" eaLnBrk="0" fontAlgn="base" hangingPunct="0">
        <a:spcBef>
          <a:spcPct val="0"/>
        </a:spcBef>
        <a:spcAft>
          <a:spcPct val="0"/>
        </a:spcAft>
        <a:defRPr sz="3600">
          <a:solidFill>
            <a:srgbClr val="000000"/>
          </a:solidFill>
          <a:latin typeface="Calibri" pitchFamily="34" charset="0"/>
          <a:ea typeface="ヒラギノ角ゴ Pro W3" pitchFamily="80" charset="-128"/>
          <a:cs typeface="Calibri" pitchFamily="34" charset="0"/>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p:titleStyle>
    <p:bodyStyle>
      <a:lvl1pPr algn="l" rtl="0" eaLnBrk="0" fontAlgn="base" hangingPunct="0">
        <a:spcBef>
          <a:spcPct val="20000"/>
        </a:spcBef>
        <a:spcAft>
          <a:spcPct val="0"/>
        </a:spcAft>
        <a:buClr>
          <a:schemeClr val="accent2"/>
        </a:buClr>
        <a:buSzPct val="75000"/>
        <a:buFont typeface="Wingdings" pitchFamily="2" charset="2"/>
        <a:defRPr sz="2800">
          <a:solidFill>
            <a:srgbClr val="000000"/>
          </a:solidFill>
          <a:latin typeface="Calibri" pitchFamily="34" charset="0"/>
          <a:ea typeface="ヒラギノ角ゴ Pro W3" pitchFamily="80" charset="-128"/>
          <a:cs typeface="Calibri" pitchFamily="34" charset="0"/>
        </a:defRPr>
      </a:lvl1pPr>
      <a:lvl2pPr marL="742950" indent="-285750" algn="l" rtl="0" eaLnBrk="0" fontAlgn="base" hangingPunct="0">
        <a:spcBef>
          <a:spcPct val="20000"/>
        </a:spcBef>
        <a:spcAft>
          <a:spcPct val="0"/>
        </a:spcAft>
        <a:buClr>
          <a:schemeClr val="tx1"/>
        </a:buClr>
        <a:buSzPct val="75000"/>
        <a:buFont typeface="Wingdings" pitchFamily="2" charset="2"/>
        <a:buChar char="&gt;"/>
        <a:defRPr sz="2400">
          <a:solidFill>
            <a:srgbClr val="000000"/>
          </a:solidFill>
          <a:latin typeface="Calibri" pitchFamily="34" charset="0"/>
          <a:ea typeface="ヒラギノ角ゴ Pro W3" pitchFamily="45" charset="-128"/>
          <a:cs typeface="Calibri" pitchFamily="34" charset="0"/>
        </a:defRPr>
      </a:lvl2pPr>
      <a:lvl3pPr marL="914400" algn="l" rtl="0" eaLnBrk="0" fontAlgn="base" hangingPunct="0">
        <a:spcBef>
          <a:spcPct val="20000"/>
        </a:spcBef>
        <a:spcAft>
          <a:spcPct val="0"/>
        </a:spcAft>
        <a:buClr>
          <a:schemeClr val="bg2"/>
        </a:buClr>
        <a:buSzPct val="75000"/>
        <a:buFont typeface="Wingdings" pitchFamily="2" charset="2"/>
        <a:defRPr sz="2000">
          <a:solidFill>
            <a:srgbClr val="000000"/>
          </a:solidFill>
          <a:latin typeface="Calibri" pitchFamily="34" charset="0"/>
          <a:ea typeface="ヒラギノ角ゴ Pro W3" pitchFamily="45" charset="-128"/>
          <a:cs typeface="Calibri" pitchFamily="34" charset="0"/>
        </a:defRPr>
      </a:lvl3pPr>
      <a:lvl4pPr marL="1371600" algn="l" rtl="0" eaLnBrk="0" fontAlgn="base" hangingPunct="0">
        <a:spcBef>
          <a:spcPct val="20000"/>
        </a:spcBef>
        <a:spcAft>
          <a:spcPct val="0"/>
        </a:spcAft>
        <a:buClr>
          <a:schemeClr val="tx2"/>
        </a:buClr>
        <a:buSzPct val="75000"/>
        <a:buFont typeface="Wingdings" pitchFamily="2" charset="2"/>
        <a:defRPr>
          <a:solidFill>
            <a:srgbClr val="000000"/>
          </a:solidFill>
          <a:latin typeface="Calibri" pitchFamily="34" charset="0"/>
          <a:ea typeface="ヒラギノ角ゴ Pro W3" pitchFamily="45" charset="-128"/>
          <a:cs typeface="Calibri" pitchFamily="34" charset="0"/>
        </a:defRPr>
      </a:lvl4pPr>
      <a:lvl5pPr marL="1828800" algn="l" rtl="0" eaLnBrk="0" fontAlgn="base" hangingPunct="0">
        <a:spcBef>
          <a:spcPct val="20000"/>
        </a:spcBef>
        <a:spcAft>
          <a:spcPct val="0"/>
        </a:spcAft>
        <a:buClr>
          <a:schemeClr val="accent1"/>
        </a:buClr>
        <a:buSzPct val="75000"/>
        <a:buFont typeface="Wingdings" pitchFamily="2" charset="2"/>
        <a:defRPr>
          <a:solidFill>
            <a:srgbClr val="000000"/>
          </a:solidFill>
          <a:latin typeface="Calibri" pitchFamily="34" charset="0"/>
          <a:ea typeface="ヒラギノ角ゴ Pro W3" pitchFamily="45" charset="-128"/>
          <a:cs typeface="Calibri" pitchFamily="34" charset="0"/>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F:\Websites\reedbeta.com\html\gdc\AODecals.wmv" TargetMode="Externa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F:\Websites\reedbeta.com\html\gdc\AOFields.wmv"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685800" y="1276350"/>
            <a:ext cx="7924800" cy="1085850"/>
          </a:xfrm>
        </p:spPr>
        <p:txBody>
          <a:bodyPr/>
          <a:lstStyle/>
          <a:p>
            <a:r>
              <a:rPr lang="en-US" smtClean="0">
                <a:ea typeface="ヒラギノ角ゴ Pro W3"/>
              </a:rPr>
              <a:t>Ambient Occlusion Fields and Decals in Infamous 2</a:t>
            </a:r>
          </a:p>
        </p:txBody>
      </p:sp>
      <p:sp>
        <p:nvSpPr>
          <p:cNvPr id="6146" name="TextBox 2"/>
          <p:cNvSpPr txBox="1">
            <a:spLocks noChangeArrowheads="1"/>
          </p:cNvSpPr>
          <p:nvPr/>
        </p:nvSpPr>
        <p:spPr bwMode="auto">
          <a:xfrm>
            <a:off x="762000" y="2952750"/>
            <a:ext cx="7924800" cy="892175"/>
          </a:xfrm>
          <a:prstGeom prst="rect">
            <a:avLst/>
          </a:prstGeom>
          <a:noFill/>
          <a:ln w="9525">
            <a:noFill/>
            <a:miter lim="800000"/>
            <a:headEnd/>
            <a:tailEnd/>
          </a:ln>
        </p:spPr>
        <p:txBody>
          <a:bodyPr>
            <a:spAutoFit/>
          </a:bodyPr>
          <a:lstStyle/>
          <a:p>
            <a:r>
              <a:rPr lang="en-US" sz="2800" b="1">
                <a:solidFill>
                  <a:srgbClr val="000000"/>
                </a:solidFill>
                <a:latin typeface="Calibri" pitchFamily="34" charset="0"/>
                <a:ea typeface="Calibri" pitchFamily="34" charset="0"/>
                <a:cs typeface="Calibri" pitchFamily="34" charset="0"/>
              </a:rPr>
              <a:t>Nathan Reed</a:t>
            </a:r>
            <a:r>
              <a:rPr lang="en-US">
                <a:solidFill>
                  <a:srgbClr val="000000"/>
                </a:solidFill>
                <a:latin typeface="Calibri" pitchFamily="34" charset="0"/>
                <a:ea typeface="Calibri" pitchFamily="34" charset="0"/>
                <a:cs typeface="Calibri" pitchFamily="34" charset="0"/>
              </a:rPr>
              <a:t/>
            </a:r>
            <a:br>
              <a:rPr lang="en-US">
                <a:solidFill>
                  <a:srgbClr val="000000"/>
                </a:solidFill>
                <a:latin typeface="Calibri" pitchFamily="34" charset="0"/>
                <a:ea typeface="Calibri" pitchFamily="34" charset="0"/>
                <a:cs typeface="Calibri" pitchFamily="34" charset="0"/>
              </a:rPr>
            </a:br>
            <a:r>
              <a:rPr lang="en-US">
                <a:solidFill>
                  <a:srgbClr val="000000"/>
                </a:solidFill>
                <a:latin typeface="Calibri" pitchFamily="34" charset="0"/>
                <a:ea typeface="Calibri" pitchFamily="34" charset="0"/>
                <a:cs typeface="Calibri" pitchFamily="34" charset="0"/>
              </a:rPr>
              <a:t>Rendering Programmer, Sucker Punch Productions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nathanr\Desktop\GDC Talk\aofield_diagram_1.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ea typeface="ヒラギノ角ゴ Pro W3"/>
              </a:rPr>
              <a:t>AO Fields: Precomputing</a:t>
            </a:r>
          </a:p>
        </p:txBody>
      </p:sp>
      <p:sp>
        <p:nvSpPr>
          <p:cNvPr id="26626" name="Content Placeholder 2"/>
          <p:cNvSpPr>
            <a:spLocks noGrp="1"/>
          </p:cNvSpPr>
          <p:nvPr>
            <p:ph idx="1"/>
          </p:nvPr>
        </p:nvSpPr>
        <p:spPr/>
        <p:txBody>
          <a:bodyPr/>
          <a:lstStyle/>
          <a:p>
            <a:pPr marL="319088" indent="-273050"/>
            <a:r>
              <a:rPr lang="en-US" smtClean="0">
                <a:ea typeface="ヒラギノ角ゴ Pro W3"/>
              </a:rPr>
              <a:t>Iterate over volume texture voxels</a:t>
            </a:r>
          </a:p>
          <a:p>
            <a:pPr lvl="1" indent="-255588"/>
            <a:r>
              <a:rPr lang="en-US" smtClean="0">
                <a:ea typeface="ヒラギノ角ゴ Pro W3"/>
              </a:rPr>
              <a:t>Render geometry into a 32×32 cubemap centered on each voxel</a:t>
            </a:r>
          </a:p>
          <a:p>
            <a:pPr lvl="1" indent="-255588"/>
            <a:r>
              <a:rPr lang="en-US" smtClean="0">
                <a:ea typeface="ヒラギノ角ゴ Pro W3"/>
              </a:rPr>
              <a:t>Read-back and compute average direction of drawn pixels (weighted by solid angle)</a:t>
            </a:r>
          </a:p>
          <a:p>
            <a:pPr lvl="1" indent="-255588"/>
            <a:r>
              <a:rPr lang="en-US" smtClean="0">
                <a:ea typeface="ヒラギノ角ゴ Pro W3"/>
              </a:rPr>
              <a:t>Compute occluded fraction of hemisphere around that direction</a:t>
            </a:r>
          </a:p>
          <a:p>
            <a:pPr marL="319088" indent="-273050"/>
            <a:endParaRPr lang="en-US" smtClean="0">
              <a:ea typeface="ヒラギノ角ゴ Pro W3"/>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ea typeface="ヒラギノ角ゴ Pro W3"/>
              </a:rPr>
              <a:t>AO Fields: Precomputing</a:t>
            </a:r>
          </a:p>
        </p:txBody>
      </p:sp>
      <p:pic>
        <p:nvPicPr>
          <p:cNvPr id="28674" name="Picture 6" descr="C:\Users\nathanr\Desktop\GDC Talk\aofield_diagram_2.pn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ea typeface="ヒラギノ角ゴ Pro W3"/>
              </a:rPr>
              <a:t>AO Fields: Applying</a:t>
            </a:r>
          </a:p>
        </p:txBody>
      </p:sp>
      <p:sp>
        <p:nvSpPr>
          <p:cNvPr id="30722" name="Content Placeholder 2"/>
          <p:cNvSpPr>
            <a:spLocks noGrp="1"/>
          </p:cNvSpPr>
          <p:nvPr>
            <p:ph idx="1"/>
          </p:nvPr>
        </p:nvSpPr>
        <p:spPr/>
        <p:txBody>
          <a:bodyPr/>
          <a:lstStyle/>
          <a:p>
            <a:pPr marL="319088" indent="-273050"/>
            <a:r>
              <a:rPr lang="en-US" smtClean="0">
                <a:ea typeface="ヒラギノ角ゴ Pro W3"/>
              </a:rPr>
              <a:t>Draw the bounding box; pixel shader retrieves world pos and normal of shaded point</a:t>
            </a:r>
          </a:p>
          <a:p>
            <a:pPr lvl="1" indent="-255588"/>
            <a:r>
              <a:rPr lang="en-US" smtClean="0">
                <a:ea typeface="ヒラギノ角ゴ Pro W3"/>
              </a:rPr>
              <a:t>Just like a light in deferred shading – same tricks &amp; optimizations apply</a:t>
            </a:r>
          </a:p>
          <a:p>
            <a:pPr marL="319088" indent="-273050"/>
            <a:r>
              <a:rPr lang="en-US" smtClean="0">
                <a:ea typeface="ヒラギノ角ゴ Pro W3"/>
              </a:rPr>
              <a:t>Sample texture, decode occlusion vector and width</a:t>
            </a:r>
          </a:p>
          <a:p>
            <a:pPr lvl="1" indent="-255588"/>
            <a:r>
              <a:rPr lang="en-US" smtClean="0">
                <a:ea typeface="ヒラギノ角ゴ Pro W3"/>
              </a:rPr>
              <a:t>Transform world pos to field local space</a:t>
            </a:r>
          </a:p>
          <a:p>
            <a:pPr lvl="1" indent="-255588"/>
            <a:r>
              <a:rPr lang="en-US" smtClean="0">
                <a:ea typeface="ヒラギノ角ゴ Pro W3"/>
              </a:rPr>
              <a:t>Transform occlusion vector back to world space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ea typeface="ヒラギノ角ゴ Pro W3"/>
              </a:rPr>
              <a:t>AO Fields: Applying</a:t>
            </a:r>
          </a:p>
        </p:txBody>
      </p:sp>
      <p:sp>
        <p:nvSpPr>
          <p:cNvPr id="1028" name="Content Placeholder 2"/>
          <p:cNvSpPr>
            <a:spLocks noGrp="1"/>
          </p:cNvSpPr>
          <p:nvPr>
            <p:ph idx="1"/>
          </p:nvPr>
        </p:nvSpPr>
        <p:spPr/>
        <p:txBody>
          <a:bodyPr/>
          <a:lstStyle/>
          <a:p>
            <a:pPr marL="319088" indent="-273050"/>
            <a:r>
              <a:rPr lang="en-US" smtClean="0">
                <a:ea typeface="ヒラギノ角ゴ Pro W3"/>
              </a:rPr>
              <a:t>Estimate occlusion using equation:</a:t>
            </a:r>
          </a:p>
          <a:p>
            <a:pPr marL="319088" indent="-273050"/>
            <a:endParaRPr lang="en-US" smtClean="0">
              <a:ea typeface="ヒラギノ角ゴ Pro W3"/>
            </a:endParaRPr>
          </a:p>
          <a:p>
            <a:pPr marL="319088" indent="-273050"/>
            <a:endParaRPr lang="en-US" smtClean="0">
              <a:ea typeface="ヒラギノ角ゴ Pro W3"/>
            </a:endParaRPr>
          </a:p>
          <a:p>
            <a:pPr marL="319088" indent="-273050"/>
            <a:r>
              <a:rPr lang="en-US" smtClean="0">
                <a:ea typeface="ヒラギノ角ゴ Pro W3"/>
              </a:rPr>
              <a:t>Strength is an artist-settable parameter per object; controls how dark the AO gets</a:t>
            </a:r>
          </a:p>
        </p:txBody>
      </p:sp>
      <p:graphicFrame>
        <p:nvGraphicFramePr>
          <p:cNvPr id="1026" name="Object 2"/>
          <p:cNvGraphicFramePr>
            <a:graphicFrameLocks noChangeAspect="1"/>
          </p:cNvGraphicFramePr>
          <p:nvPr/>
        </p:nvGraphicFramePr>
        <p:xfrm>
          <a:off x="1219200" y="1962150"/>
          <a:ext cx="6380163" cy="1066800"/>
        </p:xfrm>
        <a:graphic>
          <a:graphicData uri="http://schemas.openxmlformats.org/presentationml/2006/ole">
            <p:oleObj spid="_x0000_s1026" name="Equation" r:id="rId4" imgW="3187440" imgH="53316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ea typeface="ヒラギノ角ゴ Pro W3"/>
              </a:rPr>
              <a:t>AO Fields: Applying</a:t>
            </a:r>
          </a:p>
        </p:txBody>
      </p:sp>
      <p:pic>
        <p:nvPicPr>
          <p:cNvPr id="35842" name="Picture 2" descr="C:\Users\nathanr\Desktop\GDC Talk\aofield_diagram_3.pn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ea typeface="ヒラギノ角ゴ Pro W3"/>
              </a:rPr>
              <a:t>AO Fields: Applying</a:t>
            </a:r>
          </a:p>
        </p:txBody>
      </p:sp>
      <p:sp>
        <p:nvSpPr>
          <p:cNvPr id="37890" name="Content Placeholder 2"/>
          <p:cNvSpPr>
            <a:spLocks noGrp="1"/>
          </p:cNvSpPr>
          <p:nvPr>
            <p:ph idx="1"/>
          </p:nvPr>
        </p:nvSpPr>
        <p:spPr/>
        <p:txBody>
          <a:bodyPr/>
          <a:lstStyle/>
          <a:p>
            <a:pPr marL="319088" indent="-273050"/>
            <a:r>
              <a:rPr lang="en-US" smtClean="0">
                <a:ea typeface="ヒラギノ角ゴ Pro W3"/>
              </a:rPr>
              <a:t>Blend result into G-buffer’s AO channel using multiplicative blending</a:t>
            </a:r>
          </a:p>
          <a:p>
            <a:pPr lvl="1" indent="-255588"/>
            <a:r>
              <a:rPr lang="en-US" smtClean="0">
                <a:ea typeface="ヒラギノ角ゴ Pro W3"/>
              </a:rPr>
              <a:t>No special treatment for double-blending – in our use cases, not really an issue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3" descr="aofield_diagram_4.png"/>
          <p:cNvPicPr>
            <a:picLocks noChangeAspect="1"/>
          </p:cNvPicPr>
          <p:nvPr/>
        </p:nvPicPr>
        <p:blipFill>
          <a:blip r:embed="rId4"/>
          <a:srcRect/>
          <a:stretch>
            <a:fillRect/>
          </a:stretch>
        </p:blipFill>
        <p:spPr bwMode="auto">
          <a:xfrm>
            <a:off x="0" y="0"/>
            <a:ext cx="9144000" cy="5143500"/>
          </a:xfrm>
          <a:prstGeom prst="rect">
            <a:avLst/>
          </a:prstGeom>
          <a:noFill/>
          <a:ln w="9525">
            <a:noFill/>
            <a:miter lim="800000"/>
            <a:headEnd/>
            <a:tailEnd/>
          </a:ln>
        </p:spPr>
      </p:pic>
      <p:sp>
        <p:nvSpPr>
          <p:cNvPr id="54275" name="Title 1"/>
          <p:cNvSpPr>
            <a:spLocks noGrp="1"/>
          </p:cNvSpPr>
          <p:nvPr>
            <p:ph type="title"/>
          </p:nvPr>
        </p:nvSpPr>
        <p:spPr/>
        <p:txBody>
          <a:bodyPr/>
          <a:lstStyle/>
          <a:p>
            <a:r>
              <a:rPr lang="en-US" smtClean="0">
                <a:ea typeface="ヒラギノ角ゴ Pro W3"/>
              </a:rPr>
              <a:t>AO Fields: Bounding Box Size</a:t>
            </a:r>
          </a:p>
        </p:txBody>
      </p:sp>
      <p:graphicFrame>
        <p:nvGraphicFramePr>
          <p:cNvPr id="54274" name="Object 2"/>
          <p:cNvGraphicFramePr>
            <a:graphicFrameLocks noChangeAspect="1"/>
          </p:cNvGraphicFramePr>
          <p:nvPr/>
        </p:nvGraphicFramePr>
        <p:xfrm>
          <a:off x="7162800" y="3227388"/>
          <a:ext cx="996950" cy="792162"/>
        </p:xfrm>
        <a:graphic>
          <a:graphicData uri="http://schemas.openxmlformats.org/presentationml/2006/ole">
            <p:oleObj spid="_x0000_s54274" name="Equation" r:id="rId5" imgW="558720" imgH="4442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itle 1"/>
          <p:cNvSpPr>
            <a:spLocks noGrp="1"/>
          </p:cNvSpPr>
          <p:nvPr>
            <p:ph type="title"/>
          </p:nvPr>
        </p:nvSpPr>
        <p:spPr/>
        <p:txBody>
          <a:bodyPr/>
          <a:lstStyle/>
          <a:p>
            <a:r>
              <a:rPr lang="en-US" smtClean="0">
                <a:ea typeface="ヒラギノ角ゴ Pro W3"/>
              </a:rPr>
              <a:t>AO Fields: Bounding Box Size</a:t>
            </a:r>
          </a:p>
        </p:txBody>
      </p:sp>
      <p:sp>
        <p:nvSpPr>
          <p:cNvPr id="138244" name="Content Placeholder 2"/>
          <p:cNvSpPr>
            <a:spLocks noGrp="1"/>
          </p:cNvSpPr>
          <p:nvPr>
            <p:ph idx="1"/>
          </p:nvPr>
        </p:nvSpPr>
        <p:spPr/>
        <p:txBody>
          <a:bodyPr/>
          <a:lstStyle/>
          <a:p>
            <a:pPr marL="319088" indent="-273050">
              <a:spcBef>
                <a:spcPts val="300"/>
              </a:spcBef>
            </a:pPr>
            <a:r>
              <a:rPr lang="en-US" smtClean="0">
                <a:ea typeface="ヒラギノ角ゴ Pro W3"/>
              </a:rPr>
              <a:t>From Malmer paper:</a:t>
            </a:r>
          </a:p>
          <a:p>
            <a:pPr marL="319088" indent="-273050">
              <a:spcBef>
                <a:spcPts val="300"/>
              </a:spcBef>
            </a:pPr>
            <a:endParaRPr lang="en-US" smtClean="0">
              <a:ea typeface="ヒラギノ角ゴ Pro W3"/>
            </a:endParaRPr>
          </a:p>
          <a:p>
            <a:pPr marL="319088" indent="-273050">
              <a:spcBef>
                <a:spcPts val="300"/>
              </a:spcBef>
            </a:pPr>
            <a:endParaRPr lang="en-US" smtClean="0">
              <a:ea typeface="ヒラギノ角ゴ Pro W3"/>
            </a:endParaRPr>
          </a:p>
          <a:p>
            <a:pPr marL="319088" indent="-273050">
              <a:spcBef>
                <a:spcPts val="300"/>
              </a:spcBef>
            </a:pPr>
            <a:endParaRPr lang="en-US" smtClean="0">
              <a:ea typeface="ヒラギノ角ゴ Pro W3"/>
            </a:endParaRPr>
          </a:p>
          <a:p>
            <a:pPr marL="319088" indent="-273050">
              <a:spcBef>
                <a:spcPts val="300"/>
              </a:spcBef>
            </a:pPr>
            <a:r>
              <a:rPr lang="en-US" smtClean="0">
                <a:ea typeface="ヒラギノ角ゴ Pro W3"/>
              </a:rPr>
              <a:t>Epsilon is desired error. We used 0.25.</a:t>
            </a:r>
          </a:p>
        </p:txBody>
      </p:sp>
      <p:graphicFrame>
        <p:nvGraphicFramePr>
          <p:cNvPr id="138242" name="Object 2"/>
          <p:cNvGraphicFramePr>
            <a:graphicFrameLocks noChangeAspect="1"/>
          </p:cNvGraphicFramePr>
          <p:nvPr/>
        </p:nvGraphicFramePr>
        <p:xfrm>
          <a:off x="3443288" y="2141538"/>
          <a:ext cx="2257425" cy="887412"/>
        </p:xfrm>
        <a:graphic>
          <a:graphicData uri="http://schemas.openxmlformats.org/presentationml/2006/ole">
            <p:oleObj spid="_x0000_s138242" name="Equation" r:id="rId4" imgW="1130040" imgH="44424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smtClean="0">
                <a:ea typeface="ヒラギノ角ゴ Pro W3"/>
              </a:rPr>
              <a:t>AO Fields: Texture Details</a:t>
            </a:r>
          </a:p>
        </p:txBody>
      </p:sp>
      <p:sp>
        <p:nvSpPr>
          <p:cNvPr id="140290" name="Content Placeholder 2"/>
          <p:cNvSpPr>
            <a:spLocks noGrp="1"/>
          </p:cNvSpPr>
          <p:nvPr>
            <p:ph idx="1"/>
          </p:nvPr>
        </p:nvSpPr>
        <p:spPr/>
        <p:txBody>
          <a:bodyPr/>
          <a:lstStyle/>
          <a:p>
            <a:pPr marL="319088" indent="-273050"/>
            <a:r>
              <a:rPr lang="en-US" smtClean="0">
                <a:ea typeface="ヒラギノ角ゴ Pro W3"/>
              </a:rPr>
              <a:t>Texture size: chosen by artist, typically 8–16 voxels along each axis</a:t>
            </a:r>
          </a:p>
          <a:p>
            <a:pPr lvl="1" indent="-255588"/>
            <a:r>
              <a:rPr lang="en-US" smtClean="0">
                <a:ea typeface="ヒラギノ角ゴ Pro W3"/>
              </a:rPr>
              <a:t>Car: 32×16×8 (= 16 KB)</a:t>
            </a:r>
          </a:p>
          <a:p>
            <a:pPr lvl="1" indent="-255588"/>
            <a:r>
              <a:rPr lang="en-US" smtClean="0">
                <a:ea typeface="ヒラギノ角ゴ Pro W3"/>
              </a:rPr>
              <a:t>Park bench: 16×8×8 (= 4 KB)</a:t>
            </a:r>
          </a:p>
          <a:p>
            <a:pPr lvl="1" indent="-255588"/>
            <a:r>
              <a:rPr lang="en-US" smtClean="0">
                <a:ea typeface="ヒラギノ角ゴ Pro W3"/>
              </a:rPr>
              <a:t>Trash can: 8×8×8 (= 2 KB)</a:t>
            </a:r>
          </a:p>
          <a:p>
            <a:pPr marL="319088" indent="-273050"/>
            <a:r>
              <a:rPr lang="en-US" smtClean="0">
                <a:ea typeface="ヒラギノ角ゴ Pro W3"/>
              </a:rPr>
              <a:t>Format: 8-bit RGBA, no DXT</a:t>
            </a:r>
          </a:p>
          <a:p>
            <a:pPr lvl="1" indent="-255588"/>
            <a:r>
              <a:rPr lang="en-US" smtClean="0">
                <a:ea typeface="ヒラギノ角ゴ Pro W3"/>
              </a:rPr>
              <a:t>Density so low, DXT artifacts look really bad</a:t>
            </a:r>
          </a:p>
          <a:p>
            <a:pPr lvl="1" indent="-255588"/>
            <a:r>
              <a:rPr lang="en-US" smtClean="0">
                <a:ea typeface="ヒラギノ角ゴ Pro W3"/>
              </a:rPr>
              <a:t>No mipmaps necessary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pPr eaLnBrk="1" hangingPunct="1"/>
            <a:r>
              <a:rPr lang="en-US" smtClean="0">
                <a:ea typeface="ヒラギノ角ゴ Pro W3"/>
              </a:rPr>
              <a:t>Background: Infamous 2</a:t>
            </a:r>
            <a:endParaRPr lang="en-US" smtClean="0">
              <a:ea typeface="ヒラギノ角ゴ Pro W3"/>
              <a:cs typeface="ヒラギノ角ゴ Pro W3"/>
            </a:endParaRPr>
          </a:p>
        </p:txBody>
      </p:sp>
      <p:sp>
        <p:nvSpPr>
          <p:cNvPr id="8194" name="Content Placeholder 2"/>
          <p:cNvSpPr>
            <a:spLocks noGrp="1"/>
          </p:cNvSpPr>
          <p:nvPr>
            <p:ph idx="1"/>
          </p:nvPr>
        </p:nvSpPr>
        <p:spPr/>
        <p:txBody>
          <a:bodyPr/>
          <a:lstStyle/>
          <a:p>
            <a:pPr marL="319088" indent="-273050"/>
            <a:r>
              <a:rPr lang="en-US" smtClean="0">
                <a:ea typeface="ヒラギノ角ゴ Pro W3"/>
              </a:rPr>
              <a:t>PS3 exclusive</a:t>
            </a:r>
          </a:p>
          <a:p>
            <a:pPr marL="319088" indent="-273050"/>
            <a:r>
              <a:rPr lang="en-US" smtClean="0">
                <a:ea typeface="ヒラギノ角ゴ Pro W3"/>
              </a:rPr>
              <a:t>Open-world, urban environment</a:t>
            </a:r>
          </a:p>
          <a:p>
            <a:pPr marL="319088" indent="-273050"/>
            <a:r>
              <a:rPr lang="en-US" smtClean="0">
                <a:ea typeface="ヒラギノ角ゴ Pro W3"/>
              </a:rPr>
              <a:t>Deferred-shading renderer</a:t>
            </a:r>
          </a:p>
          <a:p>
            <a:pPr marL="319088" indent="-273050"/>
            <a:r>
              <a:rPr lang="en-US" smtClean="0">
                <a:ea typeface="ヒラギノ角ゴ Pro W3"/>
              </a:rPr>
              <a:t>Supports per-vertex baked AO, and SSAO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C:\Users\nathanr\Desktop\GDC Talk\aofield_artifact_boundary.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mtClean="0">
                <a:ea typeface="ヒラギノ角ゴ Pro W3"/>
              </a:rPr>
              <a:t>AO Fields: Visible Boundary</a:t>
            </a:r>
          </a:p>
        </p:txBody>
      </p:sp>
      <p:sp>
        <p:nvSpPr>
          <p:cNvPr id="3076" name="Content Placeholder 2"/>
          <p:cNvSpPr>
            <a:spLocks noGrp="1"/>
          </p:cNvSpPr>
          <p:nvPr>
            <p:ph idx="1"/>
          </p:nvPr>
        </p:nvSpPr>
        <p:spPr/>
        <p:txBody>
          <a:bodyPr/>
          <a:lstStyle/>
          <a:p>
            <a:pPr marL="319088" indent="-273050"/>
            <a:r>
              <a:rPr lang="en-US" smtClean="0">
                <a:ea typeface="ヒラギノ角ゴ Pro W3"/>
              </a:rPr>
              <a:t>Remap alpha (width) values at build time</a:t>
            </a:r>
          </a:p>
          <a:p>
            <a:pPr lvl="1" indent="-255588"/>
            <a:r>
              <a:rPr lang="en-US" smtClean="0">
                <a:ea typeface="ヒラギノ角ゴ Pro W3"/>
              </a:rPr>
              <a:t>Find max alpha among all edge voxels</a:t>
            </a:r>
          </a:p>
          <a:p>
            <a:pPr lvl="1" indent="-255588"/>
            <a:r>
              <a:rPr lang="en-US" smtClean="0">
                <a:ea typeface="ヒラギノ角ゴ Pro W3"/>
              </a:rPr>
              <a:t>Scale-bias all voxels to make that value zero:</a:t>
            </a:r>
          </a:p>
          <a:p>
            <a:pPr marL="319088" indent="-273050"/>
            <a:endParaRPr lang="en-US" smtClean="0">
              <a:ea typeface="ヒラギノ角ゴ Pro W3"/>
            </a:endParaRPr>
          </a:p>
        </p:txBody>
      </p:sp>
      <p:graphicFrame>
        <p:nvGraphicFramePr>
          <p:cNvPr id="3074" name="Object 2"/>
          <p:cNvGraphicFramePr>
            <a:graphicFrameLocks noChangeAspect="1"/>
          </p:cNvGraphicFramePr>
          <p:nvPr/>
        </p:nvGraphicFramePr>
        <p:xfrm>
          <a:off x="1939925" y="2798763"/>
          <a:ext cx="5267325" cy="915987"/>
        </p:xfrm>
        <a:graphic>
          <a:graphicData uri="http://schemas.openxmlformats.org/presentationml/2006/ole">
            <p:oleObj spid="_x0000_s3074" name="Equation" r:id="rId4" imgW="2628720" imgH="4572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C:\Users\nathanr\Desktop\GDC Talk\aofield_artifact_boundary.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3" name="TextBox 2"/>
          <p:cNvSpPr txBox="1"/>
          <p:nvPr/>
        </p:nvSpPr>
        <p:spPr>
          <a:xfrm>
            <a:off x="0" y="0"/>
            <a:ext cx="1419225" cy="646113"/>
          </a:xfrm>
          <a:prstGeom prst="rect">
            <a:avLst/>
          </a:prstGeom>
          <a:noFill/>
        </p:spPr>
        <p:txBody>
          <a:bodyPr wrap="none">
            <a:spAutoFit/>
          </a:bodyPr>
          <a:lstStyle/>
          <a:p>
            <a:pPr>
              <a:defRPr/>
            </a:pPr>
            <a:r>
              <a:rPr lang="en-US" sz="3600">
                <a:solidFill>
                  <a:schemeClr val="accent4">
                    <a:lumMod val="10000"/>
                  </a:schemeClr>
                </a:solidFill>
                <a:latin typeface="Calibri" pitchFamily="34" charset="0"/>
                <a:cs typeface="Calibri" pitchFamily="34" charset="0"/>
              </a:rPr>
              <a:t>Before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3" descr="C:\Users\nathanr\Desktop\GDC Talk\aofield_artifact_final.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3" name="TextBox 2"/>
          <p:cNvSpPr txBox="1"/>
          <p:nvPr/>
        </p:nvSpPr>
        <p:spPr>
          <a:xfrm>
            <a:off x="0" y="0"/>
            <a:ext cx="1131888" cy="646113"/>
          </a:xfrm>
          <a:prstGeom prst="rect">
            <a:avLst/>
          </a:prstGeom>
          <a:noFill/>
        </p:spPr>
        <p:txBody>
          <a:bodyPr wrap="none">
            <a:spAutoFit/>
          </a:bodyPr>
          <a:lstStyle/>
          <a:p>
            <a:pPr>
              <a:defRPr/>
            </a:pPr>
            <a:r>
              <a:rPr lang="en-US" sz="3600">
                <a:solidFill>
                  <a:schemeClr val="accent4">
                    <a:lumMod val="10000"/>
                  </a:schemeClr>
                </a:solidFill>
                <a:latin typeface="Calibri" pitchFamily="34" charset="0"/>
                <a:cs typeface="Calibri" pitchFamily="34" charset="0"/>
              </a:rPr>
              <a:t>After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C:\Users\nathanr\Desktop\GDC Talk\aofield_artifact_selfoccl_ao.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155650" name="Oval 4"/>
          <p:cNvSpPr>
            <a:spLocks noChangeArrowheads="1"/>
          </p:cNvSpPr>
          <p:nvPr/>
        </p:nvSpPr>
        <p:spPr bwMode="auto">
          <a:xfrm>
            <a:off x="1905000" y="1962150"/>
            <a:ext cx="2590800" cy="1752600"/>
          </a:xfrm>
          <a:prstGeom prst="ellipse">
            <a:avLst/>
          </a:prstGeom>
          <a:noFill/>
          <a:ln w="38100" algn="ctr">
            <a:solidFill>
              <a:srgbClr val="FF0000">
                <a:alpha val="50195"/>
              </a:srgbClr>
            </a:solidFill>
            <a:round/>
            <a:headEnd/>
            <a:tailEnd/>
          </a:ln>
        </p:spPr>
        <p:txBody>
          <a:bodyPr/>
          <a:lstStyle/>
          <a:p>
            <a:pPr algn="r"/>
            <a:endParaRPr lang="en-US"/>
          </a:p>
        </p:txBody>
      </p:sp>
      <p:sp>
        <p:nvSpPr>
          <p:cNvPr id="155651" name="Oval 9"/>
          <p:cNvSpPr>
            <a:spLocks noChangeArrowheads="1"/>
          </p:cNvSpPr>
          <p:nvPr/>
        </p:nvSpPr>
        <p:spPr bwMode="auto">
          <a:xfrm rot="-2030355">
            <a:off x="4405313" y="3262313"/>
            <a:ext cx="609600" cy="327025"/>
          </a:xfrm>
          <a:prstGeom prst="ellipse">
            <a:avLst/>
          </a:prstGeom>
          <a:noFill/>
          <a:ln w="38100" algn="ctr">
            <a:solidFill>
              <a:srgbClr val="FF0000">
                <a:alpha val="50195"/>
              </a:srgbClr>
            </a:solidFill>
            <a:round/>
            <a:headEnd/>
            <a:tailEnd/>
          </a:ln>
        </p:spPr>
        <p:txBody>
          <a:bodyPr/>
          <a:lstStyle/>
          <a:p>
            <a:pPr algn="r"/>
            <a:endParaRPr lang="en-US"/>
          </a:p>
        </p:txBody>
      </p:sp>
      <p:sp>
        <p:nvSpPr>
          <p:cNvPr id="155652" name="Oval 10"/>
          <p:cNvSpPr>
            <a:spLocks noChangeArrowheads="1"/>
          </p:cNvSpPr>
          <p:nvPr/>
        </p:nvSpPr>
        <p:spPr bwMode="auto">
          <a:xfrm rot="1360214">
            <a:off x="3998913" y="1165225"/>
            <a:ext cx="1500187" cy="488950"/>
          </a:xfrm>
          <a:prstGeom prst="ellipse">
            <a:avLst/>
          </a:prstGeom>
          <a:noFill/>
          <a:ln w="38100" algn="ctr">
            <a:solidFill>
              <a:srgbClr val="FF0000">
                <a:alpha val="50195"/>
              </a:srgbClr>
            </a:solidFill>
            <a:round/>
            <a:headEnd/>
            <a:tailEnd/>
          </a:ln>
        </p:spPr>
        <p:txBody>
          <a:bodyPr/>
          <a:lstStyle/>
          <a:p>
            <a:pPr algn="r"/>
            <a:endParaRPr lang="en-US"/>
          </a:p>
        </p:txBody>
      </p:sp>
      <p:sp>
        <p:nvSpPr>
          <p:cNvPr id="155653" name="Oval 11"/>
          <p:cNvSpPr>
            <a:spLocks noChangeArrowheads="1"/>
          </p:cNvSpPr>
          <p:nvPr/>
        </p:nvSpPr>
        <p:spPr bwMode="auto">
          <a:xfrm rot="-2030355">
            <a:off x="6713538" y="1709738"/>
            <a:ext cx="549275" cy="288925"/>
          </a:xfrm>
          <a:prstGeom prst="ellipse">
            <a:avLst/>
          </a:prstGeom>
          <a:noFill/>
          <a:ln w="38100" algn="ctr">
            <a:solidFill>
              <a:srgbClr val="FF0000">
                <a:alpha val="50195"/>
              </a:srgbClr>
            </a:solidFill>
            <a:round/>
            <a:headEnd/>
            <a:tailEnd/>
          </a:ln>
        </p:spPr>
        <p:txBody>
          <a:bodyPr/>
          <a:lstStyle/>
          <a:p>
            <a:pPr algn="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US" smtClean="0">
                <a:ea typeface="ヒラギノ角ゴ Pro W3"/>
              </a:rPr>
              <a:t>AO Fields: Incorrect Self-Occlusion</a:t>
            </a:r>
          </a:p>
        </p:txBody>
      </p:sp>
      <p:sp>
        <p:nvSpPr>
          <p:cNvPr id="157698" name="Content Placeholder 2"/>
          <p:cNvSpPr>
            <a:spLocks noGrp="1"/>
          </p:cNvSpPr>
          <p:nvPr>
            <p:ph idx="1"/>
          </p:nvPr>
        </p:nvSpPr>
        <p:spPr/>
        <p:txBody>
          <a:bodyPr/>
          <a:lstStyle/>
          <a:p>
            <a:pPr marL="319088" indent="-273050"/>
            <a:r>
              <a:rPr lang="en-US" smtClean="0">
                <a:ea typeface="ヒラギノ角ゴ Pro W3"/>
              </a:rPr>
              <a:t>Ideally: detect interior voxels and fix up</a:t>
            </a:r>
          </a:p>
          <a:p>
            <a:pPr lvl="1" indent="-255588"/>
            <a:r>
              <a:rPr lang="en-US" smtClean="0">
                <a:ea typeface="ヒラギノ角ゴ Pro W3"/>
              </a:rPr>
              <a:t>But identifying interior voxels is tricky</a:t>
            </a:r>
          </a:p>
          <a:p>
            <a:pPr marL="319088" indent="-273050"/>
            <a:r>
              <a:rPr lang="en-US" smtClean="0">
                <a:ea typeface="ヒラギノ角ゴ Pro W3"/>
              </a:rPr>
              <a:t>Bias sample point away from target surface</a:t>
            </a:r>
          </a:p>
          <a:p>
            <a:pPr lvl="1" indent="-255588"/>
            <a:r>
              <a:rPr lang="en-US" smtClean="0">
                <a:ea typeface="ヒラギノ角ゴ Pro W3"/>
              </a:rPr>
              <a:t>In pixel shader, offset sample pos along normal</a:t>
            </a:r>
          </a:p>
          <a:p>
            <a:pPr lvl="1" indent="-255588"/>
            <a:r>
              <a:rPr lang="en-US" smtClean="0">
                <a:ea typeface="ヒラギノ角ゴ Pro W3"/>
              </a:rPr>
              <a:t>Bias length: half a voxel (along its shortest axis)</a:t>
            </a:r>
          </a:p>
          <a:p>
            <a:pPr marL="319088" indent="-273050"/>
            <a:endParaRPr lang="en-US" smtClean="0">
              <a:ea typeface="ヒラギノ角ゴ Pro W3"/>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C:\Users\nathanr\Desktop\GDC Talk\aofield_artifact_selfoccl_ao.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3" name="TextBox 2"/>
          <p:cNvSpPr txBox="1"/>
          <p:nvPr/>
        </p:nvSpPr>
        <p:spPr>
          <a:xfrm>
            <a:off x="0" y="0"/>
            <a:ext cx="1419225" cy="646113"/>
          </a:xfrm>
          <a:prstGeom prst="rect">
            <a:avLst/>
          </a:prstGeom>
          <a:noFill/>
        </p:spPr>
        <p:txBody>
          <a:bodyPr wrap="none">
            <a:spAutoFit/>
          </a:bodyPr>
          <a:lstStyle/>
          <a:p>
            <a:pPr>
              <a:defRPr/>
            </a:pPr>
            <a:r>
              <a:rPr lang="en-US" sz="3600">
                <a:solidFill>
                  <a:schemeClr val="accent4">
                    <a:lumMod val="10000"/>
                  </a:schemeClr>
                </a:solidFill>
                <a:latin typeface="Calibri" pitchFamily="34" charset="0"/>
                <a:cs typeface="Calibri" pitchFamily="34" charset="0"/>
              </a:rPr>
              <a:t>Before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2" descr="C:\Users\nathanr\Desktop\GDC Talk\aofield_artifact_final_ao.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3" name="TextBox 2"/>
          <p:cNvSpPr txBox="1"/>
          <p:nvPr/>
        </p:nvSpPr>
        <p:spPr>
          <a:xfrm>
            <a:off x="0" y="0"/>
            <a:ext cx="1131888" cy="646113"/>
          </a:xfrm>
          <a:prstGeom prst="rect">
            <a:avLst/>
          </a:prstGeom>
          <a:noFill/>
        </p:spPr>
        <p:txBody>
          <a:bodyPr wrap="none">
            <a:spAutoFit/>
          </a:bodyPr>
          <a:lstStyle/>
          <a:p>
            <a:pPr>
              <a:defRPr/>
            </a:pPr>
            <a:r>
              <a:rPr lang="en-US" sz="3600">
                <a:solidFill>
                  <a:schemeClr val="accent4">
                    <a:lumMod val="10000"/>
                  </a:schemeClr>
                </a:solidFill>
                <a:latin typeface="Calibri" pitchFamily="34" charset="0"/>
                <a:cs typeface="Calibri" pitchFamily="34" charset="0"/>
              </a:rPr>
              <a:t>After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ODecals.wmv">
            <a:hlinkClick r:id="" action="ppaction://media"/>
          </p:cNvPr>
          <p:cNvPicPr>
            <a:picLocks noRot="1" noChangeAspect="1"/>
          </p:cNvPicPr>
          <p:nvPr>
            <a:videoFile r:link="rId1"/>
          </p:nvPr>
        </p:nvPicPr>
        <p:blipFill>
          <a:blip r:embed="rId4"/>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US" smtClean="0">
                <a:ea typeface="ヒラギノ角ゴ Pro W3"/>
              </a:rPr>
              <a:t>AO Decals</a:t>
            </a:r>
          </a:p>
        </p:txBody>
      </p:sp>
      <p:sp>
        <p:nvSpPr>
          <p:cNvPr id="165890" name="Content Placeholder 2"/>
          <p:cNvSpPr>
            <a:spLocks noGrp="1"/>
          </p:cNvSpPr>
          <p:nvPr>
            <p:ph idx="1"/>
          </p:nvPr>
        </p:nvSpPr>
        <p:spPr/>
        <p:txBody>
          <a:bodyPr/>
          <a:lstStyle/>
          <a:p>
            <a:pPr marL="319088" indent="-273050"/>
            <a:r>
              <a:rPr lang="en-US" smtClean="0">
                <a:ea typeface="ヒラギノ角ゴ Pro W3"/>
              </a:rPr>
              <a:t>Planar version of AO Field</a:t>
            </a:r>
          </a:p>
          <a:p>
            <a:pPr marL="319088" indent="-273050"/>
            <a:r>
              <a:rPr lang="en-US" smtClean="0">
                <a:ea typeface="ヒラギノ角ゴ Pro W3"/>
              </a:rPr>
              <a:t>Use cases: thin objects embedded in or projecting from a flat surface (wall or floor)</a:t>
            </a:r>
          </a:p>
          <a:p>
            <a:pPr lvl="1" indent="-255588"/>
            <a:r>
              <a:rPr lang="en-US" smtClean="0">
                <a:ea typeface="ヒラギノ角ゴ Pro W3"/>
              </a:rPr>
              <a:t>Window and door frames, air conditioners, electric meters, chimneys, manhole covers</a:t>
            </a:r>
          </a:p>
          <a:p>
            <a:pPr marL="319088" indent="-273050"/>
            <a:endParaRPr lang="en-US" smtClean="0">
              <a:ea typeface="ヒラギノ角ゴ Pro W3"/>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smtClean="0">
                <a:ea typeface="ヒラギノ角ゴ Pro W3"/>
              </a:rPr>
              <a:t>AO – large or small scale?</a:t>
            </a:r>
          </a:p>
        </p:txBody>
      </p:sp>
      <p:sp>
        <p:nvSpPr>
          <p:cNvPr id="10242" name="Content Placeholder 2"/>
          <p:cNvSpPr>
            <a:spLocks noGrp="1"/>
          </p:cNvSpPr>
          <p:nvPr>
            <p:ph idx="1"/>
          </p:nvPr>
        </p:nvSpPr>
        <p:spPr/>
        <p:txBody>
          <a:bodyPr/>
          <a:lstStyle/>
          <a:p>
            <a:pPr marL="319088" indent="-273050"/>
            <a:r>
              <a:rPr lang="en-US" smtClean="0">
                <a:ea typeface="ヒラギノ角ゴ Pro W3"/>
              </a:rPr>
              <a:t>Baked AO is great, but…</a:t>
            </a:r>
          </a:p>
          <a:p>
            <a:pPr lvl="1" indent="-255588"/>
            <a:r>
              <a:rPr lang="en-US" smtClean="0">
                <a:ea typeface="ヒラギノ角ゴ Pro W3"/>
              </a:rPr>
              <a:t>Per-vertex needs tessellation for fine detail</a:t>
            </a:r>
          </a:p>
          <a:p>
            <a:pPr lvl="1" indent="-255588"/>
            <a:r>
              <a:rPr lang="en-US" smtClean="0">
                <a:ea typeface="ヒラギノ角ゴ Pro W3"/>
              </a:rPr>
              <a:t>Lightmaps need a lot of memory for fine detail</a:t>
            </a:r>
          </a:p>
          <a:p>
            <a:pPr lvl="1" indent="-255588"/>
            <a:r>
              <a:rPr lang="en-US" smtClean="0">
                <a:ea typeface="ヒラギノ角ゴ Pro W3"/>
              </a:rPr>
              <a:t>Can’t move things around at runtime</a:t>
            </a:r>
          </a:p>
          <a:p>
            <a:pPr marL="319088" indent="-273050"/>
            <a:r>
              <a:rPr lang="en-US" smtClean="0">
                <a:ea typeface="ヒラギノ角ゴ Pro W3"/>
              </a:rPr>
              <a:t>Best for large-scale, static objects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p:txBody>
          <a:bodyPr/>
          <a:lstStyle/>
          <a:p>
            <a:r>
              <a:rPr lang="en-US" smtClean="0">
                <a:ea typeface="ヒラギノ角ゴ Pro W3"/>
              </a:rPr>
              <a:t>AO Decals: Precomputing</a:t>
            </a:r>
          </a:p>
        </p:txBody>
      </p:sp>
      <p:sp>
        <p:nvSpPr>
          <p:cNvPr id="167938" name="Content Placeholder 2"/>
          <p:cNvSpPr>
            <a:spLocks noGrp="1"/>
          </p:cNvSpPr>
          <p:nvPr>
            <p:ph idx="1"/>
          </p:nvPr>
        </p:nvSpPr>
        <p:spPr/>
        <p:txBody>
          <a:bodyPr/>
          <a:lstStyle/>
          <a:p>
            <a:pPr marL="319088" indent="-273050"/>
            <a:r>
              <a:rPr lang="en-US" smtClean="0">
                <a:ea typeface="ヒラギノ角ゴ Pro W3"/>
              </a:rPr>
              <a:t>Store a 2D texture, oriented parallel to the wall/floor</a:t>
            </a:r>
          </a:p>
          <a:p>
            <a:pPr marL="319088" indent="-273050"/>
            <a:r>
              <a:rPr lang="en-US" smtClean="0">
                <a:ea typeface="ヒラギノ角ゴ Pro W3"/>
              </a:rPr>
              <a:t>Four depth slices stored in RGBA channels</a:t>
            </a:r>
          </a:p>
          <a:p>
            <a:pPr lvl="1" indent="-255588"/>
            <a:r>
              <a:rPr lang="en-US" smtClean="0">
                <a:ea typeface="ヒラギノ角ゴ Pro W3"/>
              </a:rPr>
              <a:t>No directional information stored; just occlusion fraction for hemisphere away from wall</a:t>
            </a:r>
          </a:p>
          <a:p>
            <a:pPr marL="319088" indent="-273050"/>
            <a:endParaRPr lang="en-US" smtClean="0">
              <a:ea typeface="ヒラギノ角ゴ Pro W3"/>
            </a:endParaRPr>
          </a:p>
          <a:p>
            <a:pPr marL="319088" indent="-273050"/>
            <a:endParaRPr lang="en-US" smtClean="0">
              <a:ea typeface="ヒラギノ角ゴ Pro W3"/>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C:\Users\nathanr\Desktop\GDC Talk\window_planes_comp.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r>
              <a:rPr lang="en-US" smtClean="0">
                <a:ea typeface="ヒラギノ角ゴ Pro W3"/>
              </a:rPr>
              <a:t>AO Decals: Precomputing</a:t>
            </a:r>
          </a:p>
        </p:txBody>
      </p:sp>
      <p:sp>
        <p:nvSpPr>
          <p:cNvPr id="172034" name="Content Placeholder 2"/>
          <p:cNvSpPr>
            <a:spLocks noGrp="1"/>
          </p:cNvSpPr>
          <p:nvPr>
            <p:ph idx="1"/>
          </p:nvPr>
        </p:nvSpPr>
        <p:spPr/>
        <p:txBody>
          <a:bodyPr/>
          <a:lstStyle/>
          <a:p>
            <a:pPr marL="319088" indent="-273050"/>
            <a:r>
              <a:rPr lang="en-US" smtClean="0">
                <a:ea typeface="ヒラギノ角ゴ Pro W3"/>
              </a:rPr>
              <a:t>Render heightmap of source geometry</a:t>
            </a:r>
          </a:p>
          <a:p>
            <a:pPr lvl="1" indent="-255588"/>
            <a:r>
              <a:rPr lang="en-US" smtClean="0">
                <a:ea typeface="ヒラギノ角ゴ Pro W3"/>
              </a:rPr>
              <a:t>Parallel projection looking at wall/floor from front</a:t>
            </a:r>
          </a:p>
          <a:p>
            <a:pPr lvl="1" indent="-255588"/>
            <a:r>
              <a:rPr lang="en-US" smtClean="0">
                <a:ea typeface="ヒラギノ角ゴ Pro W3"/>
              </a:rPr>
              <a:t>Draw geom in grayscale, black at back of depth range to white at front</a:t>
            </a:r>
          </a:p>
          <a:p>
            <a:pPr marL="319088" indent="-273050"/>
            <a:r>
              <a:rPr lang="en-US" smtClean="0">
                <a:ea typeface="ヒラギノ角ゴ Pro W3"/>
              </a:rPr>
              <a:t>Iterate over texels, take an AO sample just above heightmap at each texel</a:t>
            </a:r>
          </a:p>
          <a:p>
            <a:pPr lvl="1" indent="-255588"/>
            <a:r>
              <a:rPr lang="en-US" smtClean="0">
                <a:ea typeface="ヒラギノ角ゴ Pro W3"/>
              </a:rPr>
              <a:t>Trying to make sure we capture AO at the surface well, since that’s where it will be evaluated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r>
              <a:rPr lang="en-US" smtClean="0">
                <a:ea typeface="ヒラギノ角ゴ Pro W3"/>
              </a:rPr>
              <a:t>AO Decals: Precomputing</a:t>
            </a:r>
          </a:p>
        </p:txBody>
      </p:sp>
      <p:pic>
        <p:nvPicPr>
          <p:cNvPr id="174082" name="Picture 2" descr="C:\Users\nathanr\Desktop\GDC Talk\aodecal_diagram_2.pn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p:txBody>
          <a:bodyPr/>
          <a:lstStyle/>
          <a:p>
            <a:r>
              <a:rPr lang="en-US" smtClean="0">
                <a:ea typeface="ヒラギノ角ゴ Pro W3"/>
              </a:rPr>
              <a:t>AO Decals: Precomputing</a:t>
            </a:r>
          </a:p>
        </p:txBody>
      </p:sp>
      <p:sp>
        <p:nvSpPr>
          <p:cNvPr id="176130" name="Content Placeholder 2"/>
          <p:cNvSpPr>
            <a:spLocks noGrp="1"/>
          </p:cNvSpPr>
          <p:nvPr>
            <p:ph idx="1"/>
          </p:nvPr>
        </p:nvSpPr>
        <p:spPr/>
        <p:txBody>
          <a:bodyPr/>
          <a:lstStyle/>
          <a:p>
            <a:pPr marL="319088" indent="-273050"/>
            <a:r>
              <a:rPr lang="en-US" smtClean="0">
                <a:ea typeface="ヒラギノ角ゴ Pro W3"/>
              </a:rPr>
              <a:t>Assign sample to nearest depth slice</a:t>
            </a:r>
          </a:p>
          <a:p>
            <a:pPr lvl="1" indent="-255588"/>
            <a:r>
              <a:rPr lang="en-US" smtClean="0">
                <a:ea typeface="ヒラギノ角ゴ Pro W3"/>
              </a:rPr>
              <a:t>Depth slice positions are depthRange * i / 4.0</a:t>
            </a:r>
            <a:br>
              <a:rPr lang="en-US" smtClean="0">
                <a:ea typeface="ヒラギノ角ゴ Pro W3"/>
              </a:rPr>
            </a:br>
            <a:r>
              <a:rPr lang="en-US" smtClean="0">
                <a:ea typeface="ヒラギノ角ゴ Pro W3"/>
              </a:rPr>
              <a:t>(i = 0, 1, 2, 3)</a:t>
            </a:r>
          </a:p>
          <a:p>
            <a:pPr lvl="1" indent="-255588"/>
            <a:r>
              <a:rPr lang="en-US" smtClean="0">
                <a:ea typeface="ヒラギノ角ゴ Pro W3"/>
              </a:rPr>
              <a:t>Front of depth range (i = 4) always 0 occlusion</a:t>
            </a:r>
          </a:p>
          <a:p>
            <a:pPr marL="319088" indent="-273050"/>
            <a:r>
              <a:rPr lang="en-US" smtClean="0">
                <a:ea typeface="ヒラギノ角ゴ Pro W3"/>
              </a:rPr>
              <a:t>Take additional samples above heightmap, to top of depth range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r>
              <a:rPr lang="en-US" smtClean="0">
                <a:ea typeface="ヒラギノ角ゴ Pro W3"/>
              </a:rPr>
              <a:t>AO Decals: Precomputing</a:t>
            </a:r>
          </a:p>
        </p:txBody>
      </p:sp>
      <p:pic>
        <p:nvPicPr>
          <p:cNvPr id="178178" name="Picture 3" descr="C:\Users\nathanr\Desktop\GDC Talk\aodecal_diagram_3.pn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smtClean="0">
                <a:ea typeface="ヒラギノ角ゴ Pro W3"/>
              </a:rPr>
              <a:t>AO Decals: Applying</a:t>
            </a:r>
          </a:p>
        </p:txBody>
      </p:sp>
      <p:sp>
        <p:nvSpPr>
          <p:cNvPr id="13316" name="Content Placeholder 2"/>
          <p:cNvSpPr>
            <a:spLocks noGrp="1"/>
          </p:cNvSpPr>
          <p:nvPr>
            <p:ph idx="1"/>
          </p:nvPr>
        </p:nvSpPr>
        <p:spPr/>
        <p:txBody>
          <a:bodyPr/>
          <a:lstStyle/>
          <a:p>
            <a:pPr marL="319088" indent="-273050"/>
            <a:r>
              <a:rPr lang="en-US" smtClean="0">
                <a:ea typeface="ヒラギノ角ゴ Pro W3"/>
              </a:rPr>
              <a:t>Same as for AO Fields, adjusted to work on depth slices in 2D texture</a:t>
            </a:r>
          </a:p>
          <a:p>
            <a:pPr marL="319088" indent="-273050"/>
            <a:r>
              <a:rPr lang="en-US" smtClean="0">
                <a:ea typeface="ヒラギノ角ゴ Pro W3"/>
              </a:rPr>
              <a:t>No direction, so equation is just:</a:t>
            </a:r>
          </a:p>
          <a:p>
            <a:pPr marL="319088" indent="-273050"/>
            <a:endParaRPr lang="en-US" smtClean="0">
              <a:ea typeface="ヒラギノ角ゴ Pro W3"/>
            </a:endParaRPr>
          </a:p>
        </p:txBody>
      </p:sp>
      <p:graphicFrame>
        <p:nvGraphicFramePr>
          <p:cNvPr id="13314" name="Object 2"/>
          <p:cNvGraphicFramePr>
            <a:graphicFrameLocks noChangeAspect="1"/>
          </p:cNvGraphicFramePr>
          <p:nvPr/>
        </p:nvGraphicFramePr>
        <p:xfrm>
          <a:off x="2767013" y="3003550"/>
          <a:ext cx="3611562" cy="406400"/>
        </p:xfrm>
        <a:graphic>
          <a:graphicData uri="http://schemas.openxmlformats.org/presentationml/2006/ole">
            <p:oleObj spid="_x0000_s13314" name="Equation" r:id="rId4" imgW="1803240" imgH="20304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smtClean="0">
                <a:ea typeface="ヒラギノ角ゴ Pro W3"/>
              </a:rPr>
              <a:t>AO Decals: Applying</a:t>
            </a:r>
          </a:p>
        </p:txBody>
      </p:sp>
      <p:sp>
        <p:nvSpPr>
          <p:cNvPr id="183298" name="Content Placeholder 2"/>
          <p:cNvSpPr>
            <a:spLocks noGrp="1"/>
          </p:cNvSpPr>
          <p:nvPr>
            <p:ph idx="1"/>
          </p:nvPr>
        </p:nvSpPr>
        <p:spPr/>
        <p:txBody>
          <a:bodyPr/>
          <a:lstStyle/>
          <a:p>
            <a:pPr marL="319088" indent="-273050"/>
            <a:r>
              <a:rPr lang="en-US" smtClean="0">
                <a:ea typeface="ヒラギノ角ゴ Pro W3"/>
              </a:rPr>
              <a:t>Trick for linearly filtering samples packed into RGBA channels:</a:t>
            </a:r>
            <a:br>
              <a:rPr lang="en-US" smtClean="0">
                <a:ea typeface="ヒラギノ角ゴ Pro W3"/>
              </a:rPr>
            </a:br>
            <a:r>
              <a:rPr lang="en-US" sz="1200" smtClean="0">
                <a:ea typeface="ヒラギノ角ゴ Pro W3"/>
              </a:rPr>
              <a:t/>
            </a:r>
            <a:br>
              <a:rPr lang="en-US" sz="1200" smtClean="0">
                <a:ea typeface="ヒラギノ角ゴ Pro W3"/>
              </a:rPr>
            </a:br>
            <a:r>
              <a:rPr lang="en-US" sz="1800" smtClean="0">
                <a:solidFill>
                  <a:srgbClr val="8080FF"/>
                </a:solidFill>
                <a:latin typeface="Courier New" pitchFamily="49" charset="0"/>
                <a:ea typeface="ヒラギノ角ゴ Pro W3"/>
                <a:cs typeface="Courier New" pitchFamily="49" charset="0"/>
              </a:rPr>
              <a:t>half4</a:t>
            </a:r>
            <a:r>
              <a:rPr lang="en-US" sz="1800" smtClean="0">
                <a:latin typeface="Courier New" pitchFamily="49" charset="0"/>
                <a:ea typeface="ヒラギノ角ゴ Pro W3"/>
                <a:cs typeface="Courier New" pitchFamily="49" charset="0"/>
              </a:rPr>
              <a:t> deltas = </a:t>
            </a:r>
            <a:r>
              <a:rPr lang="en-US" sz="1800" smtClean="0">
                <a:solidFill>
                  <a:srgbClr val="8080FF"/>
                </a:solidFill>
                <a:latin typeface="Courier New" pitchFamily="49" charset="0"/>
                <a:ea typeface="ヒラギノ角ゴ Pro W3"/>
                <a:cs typeface="Courier New" pitchFamily="49" charset="0"/>
              </a:rPr>
              <a:t>half4</a:t>
            </a:r>
            <a:r>
              <a:rPr lang="en-US" sz="1800" smtClean="0">
                <a:latin typeface="Courier New" pitchFamily="49" charset="0"/>
                <a:ea typeface="ヒラギノ角ゴ Pro W3"/>
                <a:cs typeface="Courier New" pitchFamily="49" charset="0"/>
              </a:rPr>
              <a:t>(rgba.yzw, </a:t>
            </a:r>
            <a:r>
              <a:rPr lang="en-US" sz="1800" smtClean="0">
                <a:solidFill>
                  <a:srgbClr val="FF8000"/>
                </a:solidFill>
                <a:latin typeface="Courier New" pitchFamily="49" charset="0"/>
                <a:ea typeface="ヒラギノ角ゴ Pro W3"/>
                <a:cs typeface="Courier New" pitchFamily="49" charset="0"/>
              </a:rPr>
              <a:t>0</a:t>
            </a:r>
            <a:r>
              <a:rPr lang="en-US" sz="1800" smtClean="0">
                <a:latin typeface="Courier New" pitchFamily="49" charset="0"/>
                <a:ea typeface="ヒラギノ角ゴ Pro W3"/>
                <a:cs typeface="Courier New" pitchFamily="49" charset="0"/>
              </a:rPr>
              <a:t>) - rgba;</a:t>
            </a:r>
            <a:br>
              <a:rPr lang="en-US" sz="1800" smtClean="0">
                <a:latin typeface="Courier New" pitchFamily="49" charset="0"/>
                <a:ea typeface="ヒラギノ角ゴ Pro W3"/>
                <a:cs typeface="Courier New" pitchFamily="49" charset="0"/>
              </a:rPr>
            </a:br>
            <a:r>
              <a:rPr lang="en-US" sz="1800" smtClean="0">
                <a:solidFill>
                  <a:srgbClr val="8080FF"/>
                </a:solidFill>
                <a:latin typeface="Courier New" pitchFamily="49" charset="0"/>
                <a:ea typeface="ヒラギノ角ゴ Pro W3"/>
                <a:cs typeface="Courier New" pitchFamily="49" charset="0"/>
              </a:rPr>
              <a:t>half4</a:t>
            </a:r>
            <a:r>
              <a:rPr lang="en-US" sz="1800" smtClean="0">
                <a:latin typeface="Courier New" pitchFamily="49" charset="0"/>
                <a:ea typeface="ヒラギノ角ゴ Pro W3"/>
                <a:cs typeface="Courier New" pitchFamily="49" charset="0"/>
              </a:rPr>
              <a:t> weights = </a:t>
            </a:r>
            <a:r>
              <a:rPr lang="en-US" sz="1800" smtClean="0">
                <a:solidFill>
                  <a:srgbClr val="8000FF"/>
                </a:solidFill>
                <a:latin typeface="Courier New" pitchFamily="49" charset="0"/>
                <a:ea typeface="ヒラギノ角ゴ Pro W3"/>
                <a:cs typeface="Courier New" pitchFamily="49" charset="0"/>
              </a:rPr>
              <a:t>saturate</a:t>
            </a:r>
            <a:r>
              <a:rPr lang="en-US" sz="1800" smtClean="0">
                <a:latin typeface="Courier New" pitchFamily="49" charset="0"/>
                <a:ea typeface="ヒラギノ角ゴ Pro W3"/>
                <a:cs typeface="Courier New" pitchFamily="49" charset="0"/>
              </a:rPr>
              <a:t>(depth*</a:t>
            </a:r>
            <a:r>
              <a:rPr lang="en-US" sz="1800" smtClean="0">
                <a:solidFill>
                  <a:srgbClr val="FF8000"/>
                </a:solidFill>
                <a:latin typeface="Courier New" pitchFamily="49" charset="0"/>
                <a:ea typeface="ヒラギノ角ゴ Pro W3"/>
                <a:cs typeface="Courier New" pitchFamily="49" charset="0"/>
              </a:rPr>
              <a:t>4</a:t>
            </a:r>
            <a:r>
              <a:rPr lang="en-US" sz="1800" smtClean="0">
                <a:latin typeface="Courier New" pitchFamily="49" charset="0"/>
                <a:ea typeface="ヒラギノ角ゴ Pro W3"/>
                <a:cs typeface="Courier New" pitchFamily="49" charset="0"/>
              </a:rPr>
              <a:t> - </a:t>
            </a:r>
            <a:r>
              <a:rPr lang="en-US" sz="1800" smtClean="0">
                <a:solidFill>
                  <a:srgbClr val="8080FF"/>
                </a:solidFill>
                <a:latin typeface="Courier New" pitchFamily="49" charset="0"/>
                <a:ea typeface="ヒラギノ角ゴ Pro W3"/>
                <a:cs typeface="Courier New" pitchFamily="49" charset="0"/>
              </a:rPr>
              <a:t>half4</a:t>
            </a:r>
            <a:r>
              <a:rPr lang="en-US" sz="1800" smtClean="0">
                <a:latin typeface="Courier New" pitchFamily="49" charset="0"/>
                <a:ea typeface="ヒラギノ角ゴ Pro W3"/>
                <a:cs typeface="Courier New" pitchFamily="49" charset="0"/>
              </a:rPr>
              <a:t>(</a:t>
            </a:r>
            <a:r>
              <a:rPr lang="en-US" sz="1800" smtClean="0">
                <a:solidFill>
                  <a:srgbClr val="FF8000"/>
                </a:solidFill>
                <a:latin typeface="Courier New" pitchFamily="49" charset="0"/>
                <a:ea typeface="ヒラギノ角ゴ Pro W3"/>
                <a:cs typeface="Courier New" pitchFamily="49" charset="0"/>
              </a:rPr>
              <a:t>0</a:t>
            </a:r>
            <a:r>
              <a:rPr lang="en-US" sz="1800" smtClean="0">
                <a:latin typeface="Courier New" pitchFamily="49" charset="0"/>
                <a:ea typeface="ヒラギノ角ゴ Pro W3"/>
                <a:cs typeface="Courier New" pitchFamily="49" charset="0"/>
              </a:rPr>
              <a:t>,</a:t>
            </a:r>
            <a:r>
              <a:rPr lang="en-US" sz="1800" smtClean="0">
                <a:solidFill>
                  <a:srgbClr val="FF8000"/>
                </a:solidFill>
                <a:latin typeface="Courier New" pitchFamily="49" charset="0"/>
                <a:ea typeface="ヒラギノ角ゴ Pro W3"/>
                <a:cs typeface="Courier New" pitchFamily="49" charset="0"/>
              </a:rPr>
              <a:t>1</a:t>
            </a:r>
            <a:r>
              <a:rPr lang="en-US" sz="1800" smtClean="0">
                <a:latin typeface="Courier New" pitchFamily="49" charset="0"/>
                <a:ea typeface="ヒラギノ角ゴ Pro W3"/>
                <a:cs typeface="Courier New" pitchFamily="49" charset="0"/>
              </a:rPr>
              <a:t>,</a:t>
            </a:r>
            <a:r>
              <a:rPr lang="en-US" sz="1800" smtClean="0">
                <a:solidFill>
                  <a:srgbClr val="FF8000"/>
                </a:solidFill>
                <a:latin typeface="Courier New" pitchFamily="49" charset="0"/>
                <a:ea typeface="ヒラギノ角ゴ Pro W3"/>
                <a:cs typeface="Courier New" pitchFamily="49" charset="0"/>
              </a:rPr>
              <a:t>2</a:t>
            </a:r>
            <a:r>
              <a:rPr lang="en-US" sz="1800" smtClean="0">
                <a:latin typeface="Courier New" pitchFamily="49" charset="0"/>
                <a:ea typeface="ヒラギノ角ゴ Pro W3"/>
                <a:cs typeface="Courier New" pitchFamily="49" charset="0"/>
              </a:rPr>
              <a:t>,</a:t>
            </a:r>
            <a:r>
              <a:rPr lang="en-US" sz="1800" smtClean="0">
                <a:solidFill>
                  <a:srgbClr val="FF8000"/>
                </a:solidFill>
                <a:latin typeface="Courier New" pitchFamily="49" charset="0"/>
                <a:ea typeface="ヒラギノ角ゴ Pro W3"/>
                <a:cs typeface="Courier New" pitchFamily="49" charset="0"/>
              </a:rPr>
              <a:t>3</a:t>
            </a:r>
            <a:r>
              <a:rPr lang="en-US" sz="1800" smtClean="0">
                <a:latin typeface="Courier New" pitchFamily="49" charset="0"/>
                <a:ea typeface="ヒラギノ角ゴ Pro W3"/>
                <a:cs typeface="Courier New" pitchFamily="49" charset="0"/>
              </a:rPr>
              <a:t>));</a:t>
            </a:r>
            <a:br>
              <a:rPr lang="en-US" sz="1800" smtClean="0">
                <a:latin typeface="Courier New" pitchFamily="49" charset="0"/>
                <a:ea typeface="ヒラギノ角ゴ Pro W3"/>
                <a:cs typeface="Courier New" pitchFamily="49" charset="0"/>
              </a:rPr>
            </a:br>
            <a:r>
              <a:rPr lang="en-US" sz="1800" smtClean="0">
                <a:solidFill>
                  <a:srgbClr val="8080FF"/>
                </a:solidFill>
                <a:latin typeface="Courier New" pitchFamily="49" charset="0"/>
                <a:ea typeface="ヒラギノ角ゴ Pro W3"/>
                <a:cs typeface="Courier New" pitchFamily="49" charset="0"/>
              </a:rPr>
              <a:t>half</a:t>
            </a:r>
            <a:r>
              <a:rPr lang="en-US" sz="1800" smtClean="0">
                <a:latin typeface="Courier New" pitchFamily="49" charset="0"/>
                <a:ea typeface="ヒラギノ角ゴ Pro W3"/>
                <a:cs typeface="Courier New" pitchFamily="49" charset="0"/>
              </a:rPr>
              <a:t> occlusion = rgba.x + </a:t>
            </a:r>
            <a:r>
              <a:rPr lang="en-US" sz="1800" smtClean="0">
                <a:solidFill>
                  <a:srgbClr val="8000FF"/>
                </a:solidFill>
                <a:latin typeface="Courier New" pitchFamily="49" charset="0"/>
                <a:ea typeface="ヒラギノ角ゴ Pro W3"/>
                <a:cs typeface="Courier New" pitchFamily="49" charset="0"/>
              </a:rPr>
              <a:t>dot</a:t>
            </a:r>
            <a:r>
              <a:rPr lang="en-US" sz="1800" smtClean="0">
                <a:latin typeface="Courier New" pitchFamily="49" charset="0"/>
                <a:ea typeface="ヒラギノ角ゴ Pro W3"/>
                <a:cs typeface="Courier New" pitchFamily="49" charset="0"/>
              </a:rPr>
              <a:t>(deltas, weights);</a:t>
            </a:r>
            <a:br>
              <a:rPr lang="en-US" sz="1800" smtClean="0">
                <a:latin typeface="Courier New" pitchFamily="49" charset="0"/>
                <a:ea typeface="ヒラギノ角ゴ Pro W3"/>
                <a:cs typeface="Courier New" pitchFamily="49" charset="0"/>
              </a:rPr>
            </a:br>
            <a:endParaRPr lang="en-US" sz="1200" smtClean="0">
              <a:ea typeface="ヒラギノ角ゴ Pro W3"/>
            </a:endParaRPr>
          </a:p>
          <a:p>
            <a:pPr lvl="1" indent="-255588"/>
            <a:r>
              <a:rPr lang="en-US" smtClean="0">
                <a:latin typeface="Courier New" pitchFamily="49" charset="0"/>
                <a:ea typeface="ヒラギノ角ゴ Pro W3"/>
                <a:cs typeface="Courier New" pitchFamily="49" charset="0"/>
              </a:rPr>
              <a:t>rgba</a:t>
            </a:r>
            <a:r>
              <a:rPr lang="en-US" smtClean="0">
                <a:ea typeface="ヒラギノ角ゴ Pro W3"/>
              </a:rPr>
              <a:t> is sample from decal texture</a:t>
            </a:r>
          </a:p>
          <a:p>
            <a:pPr lvl="1" indent="-255588"/>
            <a:r>
              <a:rPr lang="en-US" smtClean="0">
                <a:latin typeface="Courier New" pitchFamily="49" charset="0"/>
                <a:ea typeface="ヒラギノ角ゴ Pro W3"/>
                <a:cs typeface="Courier New" pitchFamily="49" charset="0"/>
              </a:rPr>
              <a:t>depth</a:t>
            </a:r>
            <a:r>
              <a:rPr lang="en-US" smtClean="0">
                <a:ea typeface="ヒラギノ角ゴ Pro W3"/>
              </a:rPr>
              <a:t> goes from 0 at back to 1 at front of depth range</a:t>
            </a:r>
          </a:p>
          <a:p>
            <a:pPr marL="319088" indent="-273050"/>
            <a:endParaRPr lang="en-US" smtClean="0">
              <a:ea typeface="ヒラギノ角ゴ Pro W3"/>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p:txBody>
          <a:bodyPr/>
          <a:lstStyle/>
          <a:p>
            <a:r>
              <a:rPr lang="en-US" smtClean="0">
                <a:ea typeface="ヒラギノ角ゴ Pro W3"/>
              </a:rPr>
              <a:t>AO Decals: Details</a:t>
            </a:r>
          </a:p>
        </p:txBody>
      </p:sp>
      <p:sp>
        <p:nvSpPr>
          <p:cNvPr id="185346" name="Content Placeholder 2"/>
          <p:cNvSpPr>
            <a:spLocks noGrp="1"/>
          </p:cNvSpPr>
          <p:nvPr>
            <p:ph idx="1"/>
          </p:nvPr>
        </p:nvSpPr>
        <p:spPr/>
        <p:txBody>
          <a:bodyPr/>
          <a:lstStyle/>
          <a:p>
            <a:pPr marL="319088" indent="-273050"/>
            <a:r>
              <a:rPr lang="en-US" smtClean="0">
                <a:ea typeface="ヒラギノ角ゴ Pro W3"/>
              </a:rPr>
              <a:t>Bounding box size: same formula as for AO Fields</a:t>
            </a:r>
          </a:p>
          <a:p>
            <a:pPr lvl="1" indent="-255588"/>
            <a:r>
              <a:rPr lang="en-US" smtClean="0">
                <a:ea typeface="ヒラギノ角ゴ Pro W3"/>
              </a:rPr>
              <a:t>Used 0.7 epsilon instead of 0.25 (smaller boxes)</a:t>
            </a:r>
          </a:p>
          <a:p>
            <a:pPr marL="319088" indent="-273050"/>
            <a:r>
              <a:rPr lang="en-US" smtClean="0">
                <a:ea typeface="ヒラギノ角ゴ Pro W3"/>
              </a:rPr>
              <a:t>Texture size: 64–128 texels on each axis</a:t>
            </a:r>
          </a:p>
          <a:p>
            <a:pPr marL="319088" indent="-273050"/>
            <a:r>
              <a:rPr lang="en-US" smtClean="0">
                <a:ea typeface="ヒラギノ角ゴ Pro W3"/>
              </a:rPr>
              <a:t>Format: DXT5</a:t>
            </a:r>
          </a:p>
          <a:p>
            <a:pPr lvl="1" indent="-255588"/>
            <a:r>
              <a:rPr lang="en-US" smtClean="0">
                <a:ea typeface="ヒラギノ角ゴ Pro W3"/>
              </a:rPr>
              <a:t>Introduces noise, but in practice not noticable when combined with color/normal maps etc.</a:t>
            </a:r>
          </a:p>
          <a:p>
            <a:pPr lvl="1" indent="-255588"/>
            <a:r>
              <a:rPr lang="en-US" smtClean="0">
                <a:ea typeface="ヒラギノ角ゴ Pro W3"/>
              </a:rPr>
              <a:t>4–16 KB per texture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C:\Users\nathanr\Desktop\GDC Talk\aodecal_artifact_halo.bmp"/>
          <p:cNvPicPr>
            <a:picLocks noChangeAspect="1" noChangeArrowheads="1"/>
          </p:cNvPicPr>
          <p:nvPr/>
        </p:nvPicPr>
        <p:blipFill>
          <a:blip r:embed="rId3"/>
          <a:srcRect/>
          <a:stretch>
            <a:fillRect/>
          </a:stretch>
        </p:blipFill>
        <p:spPr bwMode="auto">
          <a:xfrm>
            <a:off x="0" y="0"/>
            <a:ext cx="9144000" cy="5143500"/>
          </a:xfrm>
          <a:prstGeom prst="rect">
            <a:avLst/>
          </a:prstGeom>
          <a:noFill/>
        </p:spPr>
      </p:pic>
      <p:sp>
        <p:nvSpPr>
          <p:cNvPr id="5" name="Oval 4"/>
          <p:cNvSpPr/>
          <p:nvPr/>
        </p:nvSpPr>
        <p:spPr bwMode="auto">
          <a:xfrm>
            <a:off x="3352800" y="285750"/>
            <a:ext cx="457200" cy="4572000"/>
          </a:xfrm>
          <a:prstGeom prst="ellipse">
            <a:avLst/>
          </a:prstGeom>
          <a:noFill/>
          <a:ln w="38100" cap="flat" cmpd="sng" algn="ctr">
            <a:solidFill>
              <a:srgbClr val="FF00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smtClean="0">
                <a:ea typeface="ヒラギノ角ゴ Pro W3"/>
              </a:rPr>
              <a:t>AO – large or small scale?</a:t>
            </a:r>
          </a:p>
        </p:txBody>
      </p:sp>
      <p:sp>
        <p:nvSpPr>
          <p:cNvPr id="12290" name="Content Placeholder 2"/>
          <p:cNvSpPr>
            <a:spLocks noGrp="1"/>
          </p:cNvSpPr>
          <p:nvPr>
            <p:ph idx="1"/>
          </p:nvPr>
        </p:nvSpPr>
        <p:spPr/>
        <p:txBody>
          <a:bodyPr/>
          <a:lstStyle/>
          <a:p>
            <a:pPr marL="319088" indent="-273050"/>
            <a:r>
              <a:rPr lang="en-US" smtClean="0">
                <a:ea typeface="ヒラギノ角ゴ Pro W3"/>
              </a:rPr>
              <a:t>SSAO is great, but…</a:t>
            </a:r>
          </a:p>
          <a:p>
            <a:pPr lvl="1" indent="-255588"/>
            <a:r>
              <a:rPr lang="en-US" smtClean="0">
                <a:ea typeface="ヒラギノ角ゴ Pro W3"/>
              </a:rPr>
              <a:t>Limited radius in screen space</a:t>
            </a:r>
          </a:p>
          <a:p>
            <a:pPr lvl="1" indent="-255588"/>
            <a:r>
              <a:rPr lang="en-US" smtClean="0">
                <a:ea typeface="ヒラギノ角ゴ Pro W3"/>
              </a:rPr>
              <a:t>Missing data due to screen edges, occlusion</a:t>
            </a:r>
          </a:p>
          <a:p>
            <a:pPr lvl="1" indent="-255588"/>
            <a:r>
              <a:rPr lang="en-US" smtClean="0">
                <a:ea typeface="ヒラギノ角ゴ Pro W3"/>
              </a:rPr>
              <a:t>Inconsistent from one camera position to another</a:t>
            </a:r>
          </a:p>
          <a:p>
            <a:pPr marL="319088" indent="-273050"/>
            <a:r>
              <a:rPr lang="en-US" smtClean="0">
                <a:ea typeface="ヒラギノ角ゴ Pro W3"/>
              </a:rPr>
              <a:t>Best for very fine details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2" descr="C:\Users\nathanr\Desktop\GDC Talk\aodecal_artifact_halo_ao.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193538" name="Oval 4"/>
          <p:cNvSpPr>
            <a:spLocks noChangeArrowheads="1"/>
          </p:cNvSpPr>
          <p:nvPr/>
        </p:nvSpPr>
        <p:spPr bwMode="auto">
          <a:xfrm>
            <a:off x="3352800" y="285750"/>
            <a:ext cx="457200" cy="4572000"/>
          </a:xfrm>
          <a:prstGeom prst="ellipse">
            <a:avLst/>
          </a:prstGeom>
          <a:noFill/>
          <a:ln w="38100" algn="ctr">
            <a:solidFill>
              <a:srgbClr val="FF0000">
                <a:alpha val="50195"/>
              </a:srgbClr>
            </a:solidFill>
            <a:round/>
            <a:headEnd/>
            <a:tailEnd/>
          </a:ln>
        </p:spPr>
        <p:txBody>
          <a:bodyPr/>
          <a:lstStyle/>
          <a:p>
            <a:pPr algn="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smtClean="0">
                <a:ea typeface="ヒラギノ角ゴ Pro W3"/>
              </a:rPr>
              <a:t>AO Decals: Halos Around Height Changes</a:t>
            </a:r>
          </a:p>
        </p:txBody>
      </p:sp>
      <p:sp>
        <p:nvSpPr>
          <p:cNvPr id="195586" name="Content Placeholder 2"/>
          <p:cNvSpPr>
            <a:spLocks noGrp="1"/>
          </p:cNvSpPr>
          <p:nvPr>
            <p:ph idx="1"/>
          </p:nvPr>
        </p:nvSpPr>
        <p:spPr/>
        <p:txBody>
          <a:bodyPr/>
          <a:lstStyle/>
          <a:p>
            <a:pPr marL="319088" indent="-273050"/>
            <a:r>
              <a:rPr lang="en-US" smtClean="0">
                <a:ea typeface="ヒラギノ角ゴ Pro W3"/>
              </a:rPr>
              <a:t>Solution:</a:t>
            </a:r>
          </a:p>
          <a:p>
            <a:pPr lvl="1" indent="-255588"/>
            <a:r>
              <a:rPr lang="en-US" smtClean="0">
                <a:ea typeface="ヒラギノ角ゴ Pro W3"/>
              </a:rPr>
              <a:t>During precompute, mark samples underneath the heightmap as invalid</a:t>
            </a:r>
          </a:p>
          <a:p>
            <a:pPr lvl="1" indent="-255588"/>
            <a:r>
              <a:rPr lang="en-US" smtClean="0">
                <a:ea typeface="ヒラギノ角ゴ Pro W3"/>
              </a:rPr>
              <a:t>Run a “dilation” step to propagate valid samples into adjacent invalid ones</a:t>
            </a:r>
          </a:p>
          <a:p>
            <a:pPr marL="319088" indent="-273050"/>
            <a:endParaRPr lang="en-US" smtClean="0">
              <a:ea typeface="ヒラギノ角ゴ Pro W3"/>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smtClean="0">
                <a:ea typeface="ヒラギノ角ゴ Pro W3"/>
              </a:rPr>
              <a:t>AO Decals: Artifacts</a:t>
            </a:r>
          </a:p>
        </p:txBody>
      </p:sp>
      <p:pic>
        <p:nvPicPr>
          <p:cNvPr id="197634" name="Picture 2" descr="C:\Users\nathanr\Desktop\GDC Talk\aodecal_diagram_4.pn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smtClean="0">
                <a:ea typeface="ヒラギノ角ゴ Pro W3"/>
              </a:rPr>
              <a:t>AO Decals: Artifacts</a:t>
            </a:r>
          </a:p>
        </p:txBody>
      </p:sp>
      <p:pic>
        <p:nvPicPr>
          <p:cNvPr id="199682" name="Picture 2" descr="C:\Users\nathanr\Desktop\GDC Talk\aodecal_diagram_4.pn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1" descr="C:\Users\nathanr\Desktop\GDC Talk\aodecal_artifact_halo_ao.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5" name="TextBox 4"/>
          <p:cNvSpPr txBox="1"/>
          <p:nvPr/>
        </p:nvSpPr>
        <p:spPr>
          <a:xfrm>
            <a:off x="0" y="0"/>
            <a:ext cx="1419225" cy="646113"/>
          </a:xfrm>
          <a:prstGeom prst="rect">
            <a:avLst/>
          </a:prstGeom>
          <a:noFill/>
        </p:spPr>
        <p:txBody>
          <a:bodyPr wrap="none">
            <a:spAutoFit/>
          </a:bodyPr>
          <a:lstStyle/>
          <a:p>
            <a:pPr>
              <a:defRPr/>
            </a:pPr>
            <a:r>
              <a:rPr lang="en-US" sz="3600">
                <a:solidFill>
                  <a:schemeClr val="accent4">
                    <a:lumMod val="10000"/>
                  </a:schemeClr>
                </a:solidFill>
                <a:latin typeface="Calibri" pitchFamily="34" charset="0"/>
                <a:cs typeface="Calibri" pitchFamily="34" charset="0"/>
              </a:rPr>
              <a:t>Before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2" descr="C:\Users\nathanr\Desktop\GDC Talk\aodecal_artifact_final_ao.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3" name="TextBox 2"/>
          <p:cNvSpPr txBox="1"/>
          <p:nvPr/>
        </p:nvSpPr>
        <p:spPr>
          <a:xfrm>
            <a:off x="0" y="0"/>
            <a:ext cx="1131888" cy="646113"/>
          </a:xfrm>
          <a:prstGeom prst="rect">
            <a:avLst/>
          </a:prstGeom>
          <a:noFill/>
        </p:spPr>
        <p:txBody>
          <a:bodyPr wrap="none">
            <a:spAutoFit/>
          </a:bodyPr>
          <a:lstStyle/>
          <a:p>
            <a:pPr>
              <a:defRPr/>
            </a:pPr>
            <a:r>
              <a:rPr lang="en-US" sz="3600">
                <a:solidFill>
                  <a:schemeClr val="accent4">
                    <a:lumMod val="10000"/>
                  </a:schemeClr>
                </a:solidFill>
                <a:latin typeface="Calibri" pitchFamily="34" charset="0"/>
                <a:cs typeface="Calibri" pitchFamily="34" charset="0"/>
              </a:rPr>
              <a:t>After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nathanr\Desktop\GDC Talk\aodecal_artifact_halo.bmp"/>
          <p:cNvPicPr>
            <a:picLocks noChangeAspect="1" noChangeArrowheads="1"/>
          </p:cNvPicPr>
          <p:nvPr/>
        </p:nvPicPr>
        <p:blipFill>
          <a:blip r:embed="rId3"/>
          <a:srcRect/>
          <a:stretch>
            <a:fillRect/>
          </a:stretch>
        </p:blipFill>
        <p:spPr bwMode="auto">
          <a:xfrm>
            <a:off x="0" y="0"/>
            <a:ext cx="9144000" cy="5143500"/>
          </a:xfrm>
          <a:prstGeom prst="rect">
            <a:avLst/>
          </a:prstGeom>
          <a:noFill/>
        </p:spPr>
      </p:pic>
      <p:sp>
        <p:nvSpPr>
          <p:cNvPr id="3" name="TextBox 2"/>
          <p:cNvSpPr txBox="1"/>
          <p:nvPr/>
        </p:nvSpPr>
        <p:spPr>
          <a:xfrm>
            <a:off x="0" y="0"/>
            <a:ext cx="1420004" cy="646331"/>
          </a:xfrm>
          <a:prstGeom prst="rect">
            <a:avLst/>
          </a:prstGeom>
          <a:noFill/>
        </p:spPr>
        <p:txBody>
          <a:bodyPr wrap="none" rtlCol="0">
            <a:spAutoFit/>
          </a:bodyPr>
          <a:lstStyle/>
          <a:p>
            <a:pPr algn="l"/>
            <a:r>
              <a:rPr lang="en-US" sz="3600" smtClean="0">
                <a:solidFill>
                  <a:schemeClr val="accent4">
                    <a:lumMod val="10000"/>
                  </a:schemeClr>
                </a:solidFill>
                <a:latin typeface="Calibri" pitchFamily="34" charset="0"/>
                <a:cs typeface="Calibri" pitchFamily="34" charset="0"/>
              </a:rPr>
              <a:t>Before</a:t>
            </a:r>
            <a:endParaRPr lang="en-US" sz="3600">
              <a:solidFill>
                <a:schemeClr val="accent4">
                  <a:lumMod val="1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nathanr\Desktop\GDC Talk\aodecal_artifact_final.bmp"/>
          <p:cNvPicPr>
            <a:picLocks noChangeAspect="1" noChangeArrowheads="1"/>
          </p:cNvPicPr>
          <p:nvPr/>
        </p:nvPicPr>
        <p:blipFill>
          <a:blip r:embed="rId3"/>
          <a:srcRect/>
          <a:stretch>
            <a:fillRect/>
          </a:stretch>
        </p:blipFill>
        <p:spPr bwMode="auto">
          <a:xfrm>
            <a:off x="0" y="0"/>
            <a:ext cx="9144000" cy="5143500"/>
          </a:xfrm>
          <a:prstGeom prst="rect">
            <a:avLst/>
          </a:prstGeom>
          <a:noFill/>
        </p:spPr>
      </p:pic>
      <p:sp>
        <p:nvSpPr>
          <p:cNvPr id="3" name="TextBox 2"/>
          <p:cNvSpPr txBox="1"/>
          <p:nvPr/>
        </p:nvSpPr>
        <p:spPr>
          <a:xfrm>
            <a:off x="0" y="0"/>
            <a:ext cx="1131913" cy="646331"/>
          </a:xfrm>
          <a:prstGeom prst="rect">
            <a:avLst/>
          </a:prstGeom>
          <a:noFill/>
        </p:spPr>
        <p:txBody>
          <a:bodyPr wrap="none" rtlCol="0">
            <a:spAutoFit/>
          </a:bodyPr>
          <a:lstStyle/>
          <a:p>
            <a:pPr algn="l"/>
            <a:r>
              <a:rPr lang="en-US" sz="3600" smtClean="0">
                <a:solidFill>
                  <a:schemeClr val="accent4">
                    <a:lumMod val="10000"/>
                  </a:schemeClr>
                </a:solidFill>
                <a:latin typeface="Calibri" pitchFamily="34" charset="0"/>
                <a:cs typeface="Calibri" pitchFamily="34" charset="0"/>
              </a:rPr>
              <a:t>After</a:t>
            </a:r>
            <a:endParaRPr lang="en-US" sz="3600">
              <a:solidFill>
                <a:schemeClr val="accent4">
                  <a:lumMod val="1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C:\Users\nathanr\Desktop\GDC Talk\aodecal_artifact_walloccl.bmp"/>
          <p:cNvPicPr>
            <a:picLocks noChangeAspect="1" noChangeArrowheads="1"/>
          </p:cNvPicPr>
          <p:nvPr/>
        </p:nvPicPr>
        <p:blipFill>
          <a:blip r:embed="rId3"/>
          <a:srcRect/>
          <a:stretch>
            <a:fillRect/>
          </a:stretch>
        </p:blipFill>
        <p:spPr bwMode="auto">
          <a:xfrm>
            <a:off x="0" y="0"/>
            <a:ext cx="9144000" cy="5143500"/>
          </a:xfrm>
          <a:prstGeom prst="rect">
            <a:avLst/>
          </a:prstGeom>
          <a:noFill/>
        </p:spPr>
      </p:pic>
      <p:sp>
        <p:nvSpPr>
          <p:cNvPr id="5" name="Oval 4"/>
          <p:cNvSpPr/>
          <p:nvPr/>
        </p:nvSpPr>
        <p:spPr bwMode="auto">
          <a:xfrm>
            <a:off x="3352800" y="285750"/>
            <a:ext cx="609600" cy="4572000"/>
          </a:xfrm>
          <a:prstGeom prst="ellipse">
            <a:avLst/>
          </a:prstGeom>
          <a:noFill/>
          <a:ln w="38100" cap="flat" cmpd="sng" algn="ctr">
            <a:solidFill>
              <a:srgbClr val="FF00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C:\Users\nathanr\Desktop\GDC Talk\aodecal_artifact_walloccl_ao.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214018" name="Oval 2"/>
          <p:cNvSpPr>
            <a:spLocks noChangeArrowheads="1"/>
          </p:cNvSpPr>
          <p:nvPr/>
        </p:nvSpPr>
        <p:spPr bwMode="auto">
          <a:xfrm>
            <a:off x="3352800" y="285750"/>
            <a:ext cx="609600" cy="4572000"/>
          </a:xfrm>
          <a:prstGeom prst="ellipse">
            <a:avLst/>
          </a:prstGeom>
          <a:noFill/>
          <a:ln w="38100" algn="ctr">
            <a:solidFill>
              <a:srgbClr val="FF0000">
                <a:alpha val="50195"/>
              </a:srgbClr>
            </a:solidFill>
            <a:round/>
            <a:headEnd/>
            <a:tailEnd/>
          </a:ln>
        </p:spPr>
        <p:txBody>
          <a:bodyPr/>
          <a:lstStyle/>
          <a:p>
            <a:pPr algn="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smtClean="0">
                <a:ea typeface="ヒラギノ角ゴ Pro W3"/>
              </a:rPr>
              <a:t>Our hybrid approach</a:t>
            </a:r>
          </a:p>
        </p:txBody>
      </p:sp>
      <p:sp>
        <p:nvSpPr>
          <p:cNvPr id="217090" name="Content Placeholder 2"/>
          <p:cNvSpPr>
            <a:spLocks noGrp="1"/>
          </p:cNvSpPr>
          <p:nvPr>
            <p:ph idx="1"/>
          </p:nvPr>
        </p:nvSpPr>
        <p:spPr/>
        <p:txBody>
          <a:bodyPr/>
          <a:lstStyle/>
          <a:p>
            <a:pPr marL="319088" indent="-273050"/>
            <a:r>
              <a:rPr lang="en-US" smtClean="0">
                <a:ea typeface="ヒラギノ角ゴ Pro W3"/>
              </a:rPr>
              <a:t>Can complement baked AO and SSAO</a:t>
            </a:r>
          </a:p>
          <a:p>
            <a:pPr marL="319088" indent="-273050"/>
            <a:r>
              <a:rPr lang="en-US" smtClean="0">
                <a:ea typeface="ヒラギノ角ゴ Pro W3"/>
              </a:rPr>
              <a:t>Medium-scale, partly static</a:t>
            </a:r>
          </a:p>
          <a:p>
            <a:pPr marL="319088" indent="-273050"/>
            <a:r>
              <a:rPr lang="en-US" smtClean="0">
                <a:ea typeface="ヒラギノ角ゴ Pro W3"/>
              </a:rPr>
              <a:t>Work in world space: precompute AO from an object onto the space around it, store in a texture.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p:txBody>
          <a:bodyPr/>
          <a:lstStyle/>
          <a:p>
            <a:r>
              <a:rPr lang="en-US" smtClean="0">
                <a:ea typeface="ヒラギノ角ゴ Pro W3"/>
              </a:rPr>
              <a:t>AO Decals: Edges Too Soft</a:t>
            </a:r>
          </a:p>
        </p:txBody>
      </p:sp>
      <p:sp>
        <p:nvSpPr>
          <p:cNvPr id="14341" name="Content Placeholder 2"/>
          <p:cNvSpPr>
            <a:spLocks noGrp="1"/>
          </p:cNvSpPr>
          <p:nvPr>
            <p:ph idx="1"/>
          </p:nvPr>
        </p:nvSpPr>
        <p:spPr/>
        <p:txBody>
          <a:bodyPr/>
          <a:lstStyle/>
          <a:p>
            <a:pPr marL="319088" indent="-273050"/>
            <a:r>
              <a:rPr lang="en-US" smtClean="0">
                <a:ea typeface="ヒラギノ角ゴ Pro W3"/>
              </a:rPr>
              <a:t>Solution: bake wall-occlusion term onto vertices</a:t>
            </a:r>
            <a:br>
              <a:rPr lang="en-US" smtClean="0">
                <a:ea typeface="ヒラギノ角ゴ Pro W3"/>
              </a:rPr>
            </a:br>
            <a:endParaRPr lang="en-US" smtClean="0">
              <a:ea typeface="ヒラギノ角ゴ Pro W3"/>
            </a:endParaRPr>
          </a:p>
          <a:p>
            <a:pPr lvl="1" indent="-255588"/>
            <a:endParaRPr lang="en-US" smtClean="0">
              <a:ea typeface="ヒラギノ角ゴ Pro W3"/>
            </a:endParaRPr>
          </a:p>
          <a:p>
            <a:pPr lvl="1" indent="-255588"/>
            <a:r>
              <a:rPr lang="en-US" smtClean="0">
                <a:ea typeface="ヒラギノ角ゴ Pro W3"/>
              </a:rPr>
              <a:t>Unit vector </a:t>
            </a:r>
            <a:r>
              <a:rPr lang="en-US" i="1" smtClean="0">
                <a:ea typeface="ヒラギノ角ゴ Pro W3"/>
              </a:rPr>
              <a:t>D</a:t>
            </a:r>
            <a:r>
              <a:rPr lang="en-US" smtClean="0">
                <a:ea typeface="ヒラギノ角ゴ Pro W3"/>
              </a:rPr>
              <a:t> is the direction the decal faces</a:t>
            </a:r>
          </a:p>
          <a:p>
            <a:pPr lvl="1" indent="-255588"/>
            <a:r>
              <a:rPr lang="en-US" smtClean="0">
                <a:ea typeface="ヒラギノ角ゴ Pro W3"/>
              </a:rPr>
              <a:t>Multiply this into any other per-vertex AO on the source geometry</a:t>
            </a:r>
          </a:p>
        </p:txBody>
      </p:sp>
      <p:graphicFrame>
        <p:nvGraphicFramePr>
          <p:cNvPr id="14339" name="Object 3"/>
          <p:cNvGraphicFramePr>
            <a:graphicFrameLocks noChangeAspect="1"/>
          </p:cNvGraphicFramePr>
          <p:nvPr/>
        </p:nvGraphicFramePr>
        <p:xfrm>
          <a:off x="1965325" y="2078038"/>
          <a:ext cx="5213350" cy="506412"/>
        </p:xfrm>
        <a:graphic>
          <a:graphicData uri="http://schemas.openxmlformats.org/presentationml/2006/ole">
            <p:oleObj spid="_x0000_s14339" name="Equation" r:id="rId4" imgW="2616120" imgH="25380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2" descr="C:\Users\nathanr\Desktop\GDC Talk\aodecal_artifact_walloccl_ao.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5" name="TextBox 4"/>
          <p:cNvSpPr txBox="1"/>
          <p:nvPr/>
        </p:nvSpPr>
        <p:spPr>
          <a:xfrm>
            <a:off x="0" y="0"/>
            <a:ext cx="1419225" cy="646113"/>
          </a:xfrm>
          <a:prstGeom prst="rect">
            <a:avLst/>
          </a:prstGeom>
          <a:noFill/>
        </p:spPr>
        <p:txBody>
          <a:bodyPr wrap="none">
            <a:spAutoFit/>
          </a:bodyPr>
          <a:lstStyle/>
          <a:p>
            <a:pPr>
              <a:defRPr/>
            </a:pPr>
            <a:r>
              <a:rPr lang="en-US" sz="3600">
                <a:solidFill>
                  <a:schemeClr val="accent4">
                    <a:lumMod val="10000"/>
                  </a:schemeClr>
                </a:solidFill>
                <a:latin typeface="Calibri" pitchFamily="34" charset="0"/>
                <a:cs typeface="Calibri" pitchFamily="34" charset="0"/>
              </a:rPr>
              <a:t>Before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2" descr="C:\Users\nathanr\Desktop\GDC Talk\aodecal_artifact_final_ao.bmp"/>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3" name="TextBox 2"/>
          <p:cNvSpPr txBox="1"/>
          <p:nvPr/>
        </p:nvSpPr>
        <p:spPr>
          <a:xfrm>
            <a:off x="0" y="0"/>
            <a:ext cx="1131888" cy="646113"/>
          </a:xfrm>
          <a:prstGeom prst="rect">
            <a:avLst/>
          </a:prstGeom>
          <a:noFill/>
        </p:spPr>
        <p:txBody>
          <a:bodyPr wrap="none">
            <a:spAutoFit/>
          </a:bodyPr>
          <a:lstStyle/>
          <a:p>
            <a:pPr>
              <a:defRPr/>
            </a:pPr>
            <a:r>
              <a:rPr lang="en-US" sz="3600">
                <a:solidFill>
                  <a:schemeClr val="accent4">
                    <a:lumMod val="10000"/>
                  </a:schemeClr>
                </a:solidFill>
                <a:latin typeface="Calibri" pitchFamily="34" charset="0"/>
                <a:cs typeface="Calibri" pitchFamily="34" charset="0"/>
              </a:rPr>
              <a:t>After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nathanr\Desktop\GDC Talk\aodecal_artifact_walloccl.bmp"/>
          <p:cNvPicPr>
            <a:picLocks noChangeAspect="1" noChangeArrowheads="1"/>
          </p:cNvPicPr>
          <p:nvPr/>
        </p:nvPicPr>
        <p:blipFill>
          <a:blip r:embed="rId3"/>
          <a:srcRect/>
          <a:stretch>
            <a:fillRect/>
          </a:stretch>
        </p:blipFill>
        <p:spPr bwMode="auto">
          <a:xfrm>
            <a:off x="0" y="0"/>
            <a:ext cx="9144000" cy="5143500"/>
          </a:xfrm>
          <a:prstGeom prst="rect">
            <a:avLst/>
          </a:prstGeom>
          <a:noFill/>
        </p:spPr>
      </p:pic>
      <p:sp>
        <p:nvSpPr>
          <p:cNvPr id="3" name="TextBox 2"/>
          <p:cNvSpPr txBox="1"/>
          <p:nvPr/>
        </p:nvSpPr>
        <p:spPr>
          <a:xfrm>
            <a:off x="0" y="0"/>
            <a:ext cx="1420004" cy="646331"/>
          </a:xfrm>
          <a:prstGeom prst="rect">
            <a:avLst/>
          </a:prstGeom>
          <a:noFill/>
        </p:spPr>
        <p:txBody>
          <a:bodyPr wrap="none" rtlCol="0">
            <a:spAutoFit/>
          </a:bodyPr>
          <a:lstStyle/>
          <a:p>
            <a:pPr algn="l"/>
            <a:r>
              <a:rPr lang="en-US" sz="3600" smtClean="0">
                <a:solidFill>
                  <a:schemeClr val="accent4">
                    <a:lumMod val="10000"/>
                  </a:schemeClr>
                </a:solidFill>
                <a:latin typeface="Calibri" pitchFamily="34" charset="0"/>
                <a:cs typeface="Calibri" pitchFamily="34" charset="0"/>
              </a:rPr>
              <a:t>Before</a:t>
            </a:r>
            <a:endParaRPr lang="en-US" sz="3600">
              <a:solidFill>
                <a:schemeClr val="accent4">
                  <a:lumMod val="1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nathanr\Desktop\GDC Talk\aodecal_artifact_final.bmp"/>
          <p:cNvPicPr>
            <a:picLocks noChangeAspect="1" noChangeArrowheads="1"/>
          </p:cNvPicPr>
          <p:nvPr/>
        </p:nvPicPr>
        <p:blipFill>
          <a:blip r:embed="rId3"/>
          <a:srcRect/>
          <a:stretch>
            <a:fillRect/>
          </a:stretch>
        </p:blipFill>
        <p:spPr bwMode="auto">
          <a:xfrm>
            <a:off x="0" y="0"/>
            <a:ext cx="9144000" cy="5143500"/>
          </a:xfrm>
          <a:prstGeom prst="rect">
            <a:avLst/>
          </a:prstGeom>
          <a:noFill/>
        </p:spPr>
      </p:pic>
      <p:sp>
        <p:nvSpPr>
          <p:cNvPr id="4" name="TextBox 3"/>
          <p:cNvSpPr txBox="1"/>
          <p:nvPr/>
        </p:nvSpPr>
        <p:spPr>
          <a:xfrm>
            <a:off x="0" y="0"/>
            <a:ext cx="1131913" cy="646331"/>
          </a:xfrm>
          <a:prstGeom prst="rect">
            <a:avLst/>
          </a:prstGeom>
          <a:noFill/>
        </p:spPr>
        <p:txBody>
          <a:bodyPr wrap="none" rtlCol="0">
            <a:spAutoFit/>
          </a:bodyPr>
          <a:lstStyle/>
          <a:p>
            <a:pPr algn="l"/>
            <a:r>
              <a:rPr lang="en-US" sz="3600" smtClean="0">
                <a:solidFill>
                  <a:schemeClr val="accent4">
                    <a:lumMod val="10000"/>
                  </a:schemeClr>
                </a:solidFill>
                <a:latin typeface="Calibri" pitchFamily="34" charset="0"/>
                <a:cs typeface="Calibri" pitchFamily="34" charset="0"/>
              </a:rPr>
              <a:t>After</a:t>
            </a:r>
            <a:endParaRPr lang="en-US" sz="3600">
              <a:solidFill>
                <a:schemeClr val="accent4">
                  <a:lumMod val="1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en-US" smtClean="0">
                <a:ea typeface="ヒラギノ角ゴ Pro W3"/>
              </a:rPr>
              <a:t>Infamous 2 – Fields/Decals Memory Use</a:t>
            </a:r>
          </a:p>
        </p:txBody>
      </p:sp>
      <p:sp>
        <p:nvSpPr>
          <p:cNvPr id="227330" name="Content Placeholder 2"/>
          <p:cNvSpPr>
            <a:spLocks noGrp="1"/>
          </p:cNvSpPr>
          <p:nvPr>
            <p:ph idx="1"/>
          </p:nvPr>
        </p:nvSpPr>
        <p:spPr/>
        <p:txBody>
          <a:bodyPr/>
          <a:lstStyle/>
          <a:p>
            <a:pPr marL="319088" indent="-273050"/>
            <a:r>
              <a:rPr lang="en-US" smtClean="0">
                <a:ea typeface="ヒラギノ角ゴ Pro W3"/>
              </a:rPr>
              <a:t>116 assets with AO fields or decals applied</a:t>
            </a:r>
          </a:p>
          <a:p>
            <a:pPr lvl="1" indent="-255588"/>
            <a:r>
              <a:rPr lang="en-US" smtClean="0">
                <a:ea typeface="ヒラギノ角ゴ Pro W3"/>
              </a:rPr>
              <a:t>Heavy reuse: 9604 instances of those assets throughout the game world</a:t>
            </a:r>
          </a:p>
          <a:p>
            <a:pPr marL="319088" indent="-273050"/>
            <a:r>
              <a:rPr lang="en-US" smtClean="0">
                <a:ea typeface="ヒラギノ角ゴ Pro W3"/>
              </a:rPr>
              <a:t>569 KB total texture data</a:t>
            </a:r>
          </a:p>
          <a:p>
            <a:pPr lvl="1" indent="-255588"/>
            <a:r>
              <a:rPr lang="en-US" smtClean="0">
                <a:ea typeface="ヒラギノ角ゴ Pro W3"/>
              </a:rPr>
              <a:t>Average 4.9 KB per asset</a:t>
            </a:r>
          </a:p>
          <a:p>
            <a:pPr lvl="1" indent="-255588"/>
            <a:r>
              <a:rPr lang="en-US" smtClean="0">
                <a:ea typeface="ヒラギノ角ゴ Pro W3"/>
              </a:rPr>
              <a:t>Not all loaded at once (streaming open-world game)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smtClean="0">
                <a:ea typeface="ヒラギノ角ゴ Pro W3"/>
              </a:rPr>
              <a:t>Infamous 2 – Fields/Decals Performance</a:t>
            </a:r>
          </a:p>
        </p:txBody>
      </p:sp>
      <p:sp>
        <p:nvSpPr>
          <p:cNvPr id="229378" name="Content Placeholder 2"/>
          <p:cNvSpPr>
            <a:spLocks noGrp="1"/>
          </p:cNvSpPr>
          <p:nvPr>
            <p:ph idx="1"/>
          </p:nvPr>
        </p:nvSpPr>
        <p:spPr/>
        <p:txBody>
          <a:bodyPr/>
          <a:lstStyle/>
          <a:p>
            <a:pPr marL="319088" indent="-273050"/>
            <a:r>
              <a:rPr lang="en-US" smtClean="0">
                <a:ea typeface="ヒラギノ角ゴ Pro W3"/>
              </a:rPr>
              <a:t>Pixel-bound</a:t>
            </a:r>
          </a:p>
          <a:p>
            <a:pPr marL="319088" indent="-273050"/>
            <a:r>
              <a:rPr lang="en-US" smtClean="0">
                <a:ea typeface="ヒラギノ角ゴ Pro W3"/>
              </a:rPr>
              <a:t>Typical frame draws 20–100 fields &amp; decals</a:t>
            </a:r>
          </a:p>
          <a:p>
            <a:pPr marL="319088" indent="-273050"/>
            <a:r>
              <a:rPr lang="en-US" smtClean="0">
                <a:ea typeface="ヒラギノ角ゴ Pro W3"/>
              </a:rPr>
              <a:t>Takes 0.3–1.0 ms on PS3</a:t>
            </a:r>
          </a:p>
          <a:p>
            <a:pPr marL="319088" indent="-273050"/>
            <a:r>
              <a:rPr lang="en-US" smtClean="0">
                <a:ea typeface="ヒラギノ角ゴ Pro W3"/>
              </a:rPr>
              <a:t>Up to 2.3 ms in bad cases</a:t>
            </a:r>
          </a:p>
          <a:p>
            <a:pPr lvl="1" indent="-255588"/>
            <a:r>
              <a:rPr lang="en-US" smtClean="0">
                <a:ea typeface="ヒラギノ角ゴ Pro W3"/>
              </a:rPr>
              <a:t>Lots of fields in view, field covers the whole screen, etc.</a:t>
            </a:r>
          </a:p>
          <a:p>
            <a:pPr marL="319088" indent="-273050"/>
            <a:endParaRPr lang="en-US" smtClean="0">
              <a:ea typeface="ヒラギノ角ゴ Pro W3"/>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smtClean="0">
                <a:ea typeface="ヒラギノ角ゴ Pro W3"/>
              </a:rPr>
              <a:t>Future Enhancements</a:t>
            </a:r>
          </a:p>
        </p:txBody>
      </p:sp>
      <p:sp>
        <p:nvSpPr>
          <p:cNvPr id="231426" name="Content Placeholder 2"/>
          <p:cNvSpPr>
            <a:spLocks noGrp="1"/>
          </p:cNvSpPr>
          <p:nvPr>
            <p:ph idx="1"/>
          </p:nvPr>
        </p:nvSpPr>
        <p:spPr/>
        <p:txBody>
          <a:bodyPr/>
          <a:lstStyle/>
          <a:p>
            <a:pPr marL="319088" indent="-273050"/>
            <a:r>
              <a:rPr lang="en-US" smtClean="0">
                <a:ea typeface="ヒラギノ角ゴ Pro W3"/>
              </a:rPr>
              <a:t>Faster offline renderer – precompute is slow</a:t>
            </a:r>
          </a:p>
          <a:p>
            <a:pPr lvl="1" indent="-255588"/>
            <a:r>
              <a:rPr lang="en-US" smtClean="0">
                <a:ea typeface="ヒラギノ角ゴ Pro W3"/>
              </a:rPr>
              <a:t>AO Field: 512–4096 samples each</a:t>
            </a:r>
          </a:p>
          <a:p>
            <a:pPr lvl="1" indent="-255588"/>
            <a:r>
              <a:rPr lang="en-US" smtClean="0">
                <a:ea typeface="ヒラギノ角ゴ Pro W3"/>
              </a:rPr>
              <a:t>AO Decals: 16K–64K samples each</a:t>
            </a:r>
          </a:p>
          <a:p>
            <a:pPr marL="319088" indent="-273050"/>
            <a:r>
              <a:rPr lang="en-US" smtClean="0">
                <a:ea typeface="ヒラギノ角ゴ Pro W3"/>
              </a:rPr>
              <a:t>Handle undersampling better for AO Fields</a:t>
            </a:r>
          </a:p>
          <a:p>
            <a:pPr lvl="1" indent="-255588"/>
            <a:r>
              <a:rPr lang="en-US" smtClean="0">
                <a:ea typeface="ヒラギノ角ゴ Pro W3"/>
              </a:rPr>
              <a:t>Current solution can introduce additional artifacts</a:t>
            </a:r>
          </a:p>
          <a:p>
            <a:pPr marL="319088" indent="-273050"/>
            <a:r>
              <a:rPr lang="en-US" smtClean="0">
                <a:ea typeface="ヒラギノ角ゴ Pro W3"/>
              </a:rPr>
              <a:t>Try it on characters</a:t>
            </a:r>
          </a:p>
          <a:p>
            <a:pPr lvl="1" indent="-255588"/>
            <a:r>
              <a:rPr lang="en-US" smtClean="0">
                <a:ea typeface="ヒラギノ角ゴ Pro W3"/>
              </a:rPr>
              <a:t>A field on each major bone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r>
              <a:rPr lang="en-US" smtClean="0">
                <a:ea typeface="ヒラギノ角ゴ Pro W3"/>
              </a:rPr>
              <a:t>Wrap-up</a:t>
            </a:r>
          </a:p>
        </p:txBody>
      </p:sp>
      <p:sp>
        <p:nvSpPr>
          <p:cNvPr id="235522" name="Content Placeholder 2"/>
          <p:cNvSpPr>
            <a:spLocks noGrp="1"/>
          </p:cNvSpPr>
          <p:nvPr>
            <p:ph idx="1"/>
          </p:nvPr>
        </p:nvSpPr>
        <p:spPr/>
        <p:txBody>
          <a:bodyPr/>
          <a:lstStyle/>
          <a:p>
            <a:pPr marL="319088" indent="-273050"/>
            <a:r>
              <a:rPr lang="en-US" smtClean="0">
                <a:ea typeface="ヒラギノ角ゴ Pro W3"/>
              </a:rPr>
              <a:t>AO Fields &amp; Decals fill in the gap between baked AO and SSAO</a:t>
            </a:r>
          </a:p>
          <a:p>
            <a:pPr marL="742950" lvl="1" indent="-285750">
              <a:spcBef>
                <a:spcPts val="800"/>
              </a:spcBef>
            </a:pPr>
            <a:r>
              <a:rPr lang="en-US" smtClean="0">
                <a:ea typeface="ヒラギノ角ゴ Pro W3"/>
              </a:rPr>
              <a:t>Medium-scale occlusion</a:t>
            </a:r>
          </a:p>
          <a:p>
            <a:pPr marL="319088" indent="-273050"/>
            <a:r>
              <a:rPr lang="en-US" smtClean="0">
                <a:ea typeface="ヒラギノ角ゴ Pro W3"/>
              </a:rPr>
              <a:t>More interesting &amp; dynamic ambient lighting</a:t>
            </a:r>
          </a:p>
          <a:p>
            <a:pPr marL="319088" indent="-273050"/>
            <a:endParaRPr lang="en-US" smtClean="0">
              <a:ea typeface="ヒラギノ角ゴ Pro W3"/>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r>
              <a:rPr lang="en-US" smtClean="0">
                <a:ea typeface="ヒラギノ角ゴ Pro W3"/>
              </a:rPr>
              <a:t>That’s all, folks!</a:t>
            </a:r>
          </a:p>
        </p:txBody>
      </p:sp>
      <p:sp>
        <p:nvSpPr>
          <p:cNvPr id="237570" name="Content Placeholder 2"/>
          <p:cNvSpPr>
            <a:spLocks noGrp="1"/>
          </p:cNvSpPr>
          <p:nvPr>
            <p:ph idx="1"/>
          </p:nvPr>
        </p:nvSpPr>
        <p:spPr/>
        <p:txBody>
          <a:bodyPr/>
          <a:lstStyle/>
          <a:p>
            <a:pPr marL="319088" indent="-273050"/>
            <a:r>
              <a:rPr lang="en-US" smtClean="0">
                <a:ea typeface="ヒラギノ角ゴ Pro W3"/>
              </a:rPr>
              <a:t>Slides &amp; videos at: </a:t>
            </a:r>
            <a:r>
              <a:rPr lang="en-US" smtClean="0">
                <a:solidFill>
                  <a:srgbClr val="0070C0"/>
                </a:solidFill>
                <a:ea typeface="ヒラギノ角ゴ Pro W3"/>
              </a:rPr>
              <a:t>http://reedbeta.com/gdc/</a:t>
            </a:r>
          </a:p>
          <a:p>
            <a:pPr marL="319088" indent="-273050"/>
            <a:r>
              <a:rPr lang="en-US" smtClean="0">
                <a:ea typeface="ヒラギノ角ゴ Pro W3"/>
              </a:rPr>
              <a:t>Contact me: </a:t>
            </a:r>
            <a:r>
              <a:rPr lang="en-US" smtClean="0">
                <a:solidFill>
                  <a:srgbClr val="0070C0"/>
                </a:solidFill>
                <a:ea typeface="ヒラギノ角ゴ Pro W3"/>
              </a:rPr>
              <a:t>nathanr@suckerpunch.com</a:t>
            </a:r>
            <a:endParaRPr lang="en-US" smtClean="0">
              <a:solidFill>
                <a:srgbClr val="0070C0"/>
              </a:solidFill>
              <a:ea typeface="ヒラギノ角ゴ Pro W3"/>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ea typeface="ヒラギノ角ゴ Pro W3"/>
              </a:rPr>
              <a:t>Our hybrid approach</a:t>
            </a:r>
          </a:p>
        </p:txBody>
      </p:sp>
      <p:sp>
        <p:nvSpPr>
          <p:cNvPr id="16386" name="Content Placeholder 2"/>
          <p:cNvSpPr>
            <a:spLocks noGrp="1"/>
          </p:cNvSpPr>
          <p:nvPr>
            <p:ph idx="1"/>
          </p:nvPr>
        </p:nvSpPr>
        <p:spPr/>
        <p:txBody>
          <a:bodyPr/>
          <a:lstStyle/>
          <a:p>
            <a:pPr marL="319088" indent="-273050"/>
            <a:r>
              <a:rPr lang="en-US" smtClean="0">
                <a:ea typeface="ヒラギノ角ゴ Pro W3"/>
              </a:rPr>
              <a:t>Precompute based on source geometry only, not target. Can be moved </a:t>
            </a:r>
            <a:r>
              <a:rPr lang="en-US" smtClean="0">
                <a:ea typeface="ヒラギノ角ゴ Pro W3"/>
              </a:rPr>
              <a:t>in real-time.</a:t>
            </a:r>
            <a:endParaRPr lang="en-US" smtClean="0">
              <a:ea typeface="ヒラギノ角ゴ Pro W3"/>
            </a:endParaRPr>
          </a:p>
          <a:p>
            <a:pPr marL="319088" indent="-273050"/>
            <a:r>
              <a:rPr lang="en-US" smtClean="0">
                <a:ea typeface="ヒラギノ角ゴ Pro W3"/>
              </a:rPr>
              <a:t>Apply like a light in deferred shading: evaluate AO per pixel, within region of effect.</a:t>
            </a:r>
          </a:p>
          <a:p>
            <a:pPr marL="319088" indent="-273050"/>
            <a:r>
              <a:rPr lang="en-US" smtClean="0">
                <a:ea typeface="ヒラギノ角ゴ Pro W3"/>
              </a:rPr>
              <a:t>Two variants: AO Fields &amp; AO Decals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OFields.wmv">
            <a:hlinkClick r:id="" action="ppaction://media"/>
          </p:cNvPr>
          <p:cNvPicPr>
            <a:picLocks noRot="1" noChangeAspect="1"/>
          </p:cNvPicPr>
          <p:nvPr>
            <a:videoFile r:link="rId1"/>
          </p:nvPr>
        </p:nvPicPr>
        <p:blipFill>
          <a:blip r:embed="rId4"/>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ea typeface="ヒラギノ角ゴ Pro W3"/>
              </a:rPr>
              <a:t>AO Fields</a:t>
            </a:r>
          </a:p>
        </p:txBody>
      </p:sp>
      <p:sp>
        <p:nvSpPr>
          <p:cNvPr id="20482" name="Content Placeholder 2"/>
          <p:cNvSpPr>
            <a:spLocks noGrp="1"/>
          </p:cNvSpPr>
          <p:nvPr>
            <p:ph idx="1"/>
          </p:nvPr>
        </p:nvSpPr>
        <p:spPr/>
        <p:txBody>
          <a:bodyPr/>
          <a:lstStyle/>
          <a:p>
            <a:pPr marL="319088" indent="-273050"/>
            <a:r>
              <a:rPr lang="en-US" smtClean="0">
                <a:ea typeface="ヒラギノ角ゴ Pro W3"/>
              </a:rPr>
              <a:t>Similar to previously reported techniques</a:t>
            </a:r>
          </a:p>
          <a:p>
            <a:pPr lvl="1" indent="-228600"/>
            <a:r>
              <a:rPr lang="en-US" sz="1800" smtClean="0">
                <a:ea typeface="ヒラギノ角ゴ Pro W3"/>
              </a:rPr>
              <a:t>Kontkanen and Laine, “Ambient Occlusion Fields”, SIGGRAPH ’05</a:t>
            </a:r>
          </a:p>
          <a:p>
            <a:pPr lvl="1" indent="-228600"/>
            <a:r>
              <a:rPr lang="en-US" sz="1800" smtClean="0">
                <a:ea typeface="ヒラギノ角ゴ Pro W3"/>
              </a:rPr>
              <a:t>Malmer et al. “Fast Precomputed Ambient Occlusion for Proximity Shadows”, Journal of Graphics Tools, vol. 12 no. 2 (2007)</a:t>
            </a:r>
          </a:p>
          <a:p>
            <a:pPr lvl="1" indent="-228600"/>
            <a:r>
              <a:rPr lang="en-US" sz="1800" smtClean="0">
                <a:ea typeface="ヒラギノ角ゴ Pro W3"/>
              </a:rPr>
              <a:t>Hill, “Rendering with Conviction”, GDC ’10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ea typeface="ヒラギノ角ゴ Pro W3"/>
              </a:rPr>
              <a:t>AO Fields: Precomputing</a:t>
            </a:r>
          </a:p>
        </p:txBody>
      </p:sp>
      <p:sp>
        <p:nvSpPr>
          <p:cNvPr id="22530" name="Content Placeholder 2"/>
          <p:cNvSpPr>
            <a:spLocks noGrp="1"/>
          </p:cNvSpPr>
          <p:nvPr>
            <p:ph idx="1"/>
          </p:nvPr>
        </p:nvSpPr>
        <p:spPr/>
        <p:txBody>
          <a:bodyPr/>
          <a:lstStyle/>
          <a:p>
            <a:pPr marL="319088" indent="-273050"/>
            <a:r>
              <a:rPr lang="en-US" smtClean="0">
                <a:ea typeface="ヒラギノ角ゴ Pro W3"/>
              </a:rPr>
              <a:t>Put a volume texture around the source object</a:t>
            </a:r>
          </a:p>
          <a:p>
            <a:pPr marL="319088" indent="-273050"/>
            <a:r>
              <a:rPr lang="en-US" smtClean="0">
                <a:ea typeface="ヒラギノ角ゴ Pro W3"/>
              </a:rPr>
              <a:t>Each voxel is an occlusion cone:</a:t>
            </a:r>
          </a:p>
          <a:p>
            <a:pPr lvl="1" indent="-255588"/>
            <a:r>
              <a:rPr lang="en-US" smtClean="0">
                <a:ea typeface="ヒラギノ角ゴ Pro W3"/>
              </a:rPr>
              <a:t>RGB = average direction toward occluder</a:t>
            </a:r>
          </a:p>
          <a:p>
            <a:pPr lvl="1" indent="-255588"/>
            <a:r>
              <a:rPr lang="en-US" smtClean="0">
                <a:ea typeface="ヒラギノ角ゴ Pro W3"/>
              </a:rPr>
              <a:t>A = width, as fraction of hemisphere occluded</a:t>
            </a:r>
          </a:p>
          <a:p>
            <a:pPr marL="319088" indent="-273050"/>
            <a:endParaRPr lang="en-US" smtClean="0">
              <a:ea typeface="ヒラギノ角ゴ Pro W3"/>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4845</TotalTime>
  <Words>4859</Words>
  <Application>Microsoft Office PowerPoint</Application>
  <PresentationFormat>On-screen Show (16:9)</PresentationFormat>
  <Paragraphs>314</Paragraphs>
  <Slides>59</Slides>
  <Notes>59</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Recommending A Strategy</vt:lpstr>
      <vt:lpstr>Equation</vt:lpstr>
      <vt:lpstr>Ambient Occlusion Fields and Decals in Infamous 2</vt:lpstr>
      <vt:lpstr>Background: Infamous 2</vt:lpstr>
      <vt:lpstr>AO – large or small scale?</vt:lpstr>
      <vt:lpstr>AO – large or small scale?</vt:lpstr>
      <vt:lpstr>Our hybrid approach</vt:lpstr>
      <vt:lpstr>Our hybrid approach</vt:lpstr>
      <vt:lpstr>Slide 7</vt:lpstr>
      <vt:lpstr>AO Fields</vt:lpstr>
      <vt:lpstr>AO Fields: Precomputing</vt:lpstr>
      <vt:lpstr>Slide 10</vt:lpstr>
      <vt:lpstr>AO Fields: Precomputing</vt:lpstr>
      <vt:lpstr>AO Fields: Precomputing</vt:lpstr>
      <vt:lpstr>AO Fields: Applying</vt:lpstr>
      <vt:lpstr>AO Fields: Applying</vt:lpstr>
      <vt:lpstr>AO Fields: Applying</vt:lpstr>
      <vt:lpstr>AO Fields: Applying</vt:lpstr>
      <vt:lpstr>AO Fields: Bounding Box Size</vt:lpstr>
      <vt:lpstr>AO Fields: Bounding Box Size</vt:lpstr>
      <vt:lpstr>AO Fields: Texture Details</vt:lpstr>
      <vt:lpstr>Slide 20</vt:lpstr>
      <vt:lpstr>AO Fields: Visible Boundary</vt:lpstr>
      <vt:lpstr>Slide 22</vt:lpstr>
      <vt:lpstr>Slide 23</vt:lpstr>
      <vt:lpstr>Slide 24</vt:lpstr>
      <vt:lpstr>AO Fields: Incorrect Self-Occlusion</vt:lpstr>
      <vt:lpstr>Slide 26</vt:lpstr>
      <vt:lpstr>Slide 27</vt:lpstr>
      <vt:lpstr>Slide 28</vt:lpstr>
      <vt:lpstr>AO Decals</vt:lpstr>
      <vt:lpstr>AO Decals: Precomputing</vt:lpstr>
      <vt:lpstr>Slide 31</vt:lpstr>
      <vt:lpstr>AO Decals: Precomputing</vt:lpstr>
      <vt:lpstr>AO Decals: Precomputing</vt:lpstr>
      <vt:lpstr>AO Decals: Precomputing</vt:lpstr>
      <vt:lpstr>AO Decals: Precomputing</vt:lpstr>
      <vt:lpstr>AO Decals: Applying</vt:lpstr>
      <vt:lpstr>AO Decals: Applying</vt:lpstr>
      <vt:lpstr>AO Decals: Details</vt:lpstr>
      <vt:lpstr>Slide 39</vt:lpstr>
      <vt:lpstr>Slide 40</vt:lpstr>
      <vt:lpstr>AO Decals: Halos Around Height Changes</vt:lpstr>
      <vt:lpstr>AO Decals: Artifacts</vt:lpstr>
      <vt:lpstr>AO Decals: Artifacts</vt:lpstr>
      <vt:lpstr>Slide 44</vt:lpstr>
      <vt:lpstr>Slide 45</vt:lpstr>
      <vt:lpstr>Slide 46</vt:lpstr>
      <vt:lpstr>Slide 47</vt:lpstr>
      <vt:lpstr>Slide 48</vt:lpstr>
      <vt:lpstr>Slide 49</vt:lpstr>
      <vt:lpstr>AO Decals: Edges Too Soft</vt:lpstr>
      <vt:lpstr>Slide 51</vt:lpstr>
      <vt:lpstr>Slide 52</vt:lpstr>
      <vt:lpstr>Slide 53</vt:lpstr>
      <vt:lpstr>Slide 54</vt:lpstr>
      <vt:lpstr>Infamous 2 – Fields/Decals Memory Use</vt:lpstr>
      <vt:lpstr>Infamous 2 – Fields/Decals Performance</vt:lpstr>
      <vt:lpstr>Future Enhancements</vt:lpstr>
      <vt:lpstr>Wrap-up</vt:lpstr>
      <vt:lpstr>That’s all, folks!</vt:lpstr>
    </vt:vector>
  </TitlesOfParts>
  <Company>Sucker Punch Productions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Ambient Occlusion Fields and Decals in Infamous 2</dc:title>
  <dc:creator>Nathan Reed</dc:creator>
  <cp:lastModifiedBy>Nathan Reed</cp:lastModifiedBy>
  <cp:revision>277</cp:revision>
  <cp:lastPrinted>1904-01-01T00:00:00Z</cp:lastPrinted>
  <dcterms:created xsi:type="dcterms:W3CDTF">2011-01-18T22:56:43Z</dcterms:created>
  <dcterms:modified xsi:type="dcterms:W3CDTF">2012-03-11T06:24:07Z</dcterms:modified>
</cp:coreProperties>
</file>